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handoutMasterIdLst>
    <p:handoutMasterId r:id="rId44"/>
  </p:handoutMasterIdLst>
  <p:sldIdLst>
    <p:sldId id="301" r:id="rId2"/>
    <p:sldId id="342" r:id="rId3"/>
    <p:sldId id="305" r:id="rId4"/>
    <p:sldId id="312" r:id="rId5"/>
    <p:sldId id="343" r:id="rId6"/>
    <p:sldId id="357" r:id="rId7"/>
    <p:sldId id="350" r:id="rId8"/>
    <p:sldId id="356" r:id="rId9"/>
    <p:sldId id="351" r:id="rId10"/>
    <p:sldId id="352" r:id="rId11"/>
    <p:sldId id="355" r:id="rId12"/>
    <p:sldId id="353" r:id="rId13"/>
    <p:sldId id="354"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58" r:id="rId31"/>
    <p:sldId id="359" r:id="rId32"/>
    <p:sldId id="347" r:id="rId33"/>
    <p:sldId id="348" r:id="rId34"/>
    <p:sldId id="349" r:id="rId35"/>
    <p:sldId id="330" r:id="rId36"/>
    <p:sldId id="336" r:id="rId37"/>
    <p:sldId id="337" r:id="rId38"/>
    <p:sldId id="338" r:id="rId39"/>
    <p:sldId id="339" r:id="rId40"/>
    <p:sldId id="340" r:id="rId41"/>
    <p:sldId id="341"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p:restoredTop sz="94698"/>
  </p:normalViewPr>
  <p:slideViewPr>
    <p:cSldViewPr>
      <p:cViewPr varScale="1">
        <p:scale>
          <a:sx n="65" d="100"/>
          <a:sy n="65" d="100"/>
        </p:scale>
        <p:origin x="145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5.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view3D>
      <c:rotX val="15"/>
      <c:rotY val="20"/>
      <c:rAngAx val="1"/>
    </c:view3D>
    <c:floor>
      <c:thickness val="0"/>
      <c:spPr>
        <a:noFill/>
        <a:ln w="9525" cap="flat" cmpd="sng" algn="ctr">
          <a:solidFill>
            <a:schemeClr val="tx1">
              <a:tint val="75000"/>
              <a:shade val="95000"/>
              <a:satMod val="105000"/>
            </a:schemeClr>
          </a:solidFill>
          <a:prstDash val="solid"/>
          <a:round/>
        </a:ln>
        <a:effectLst/>
        <a:sp3d contourW="9525">
          <a:contourClr>
            <a:schemeClr val="tx1">
              <a:tint val="75000"/>
              <a:shade val="95000"/>
              <a:satMod val="105000"/>
            </a:schemeClr>
          </a:contourClr>
        </a:sp3d>
      </c:spPr>
    </c:floor>
    <c:sideWall>
      <c:thickness val="0"/>
      <c:spPr>
        <a:solidFill>
          <a:srgbClr val="FFFFFF"/>
        </a:solidFill>
        <a:ln>
          <a:noFill/>
        </a:ln>
        <a:effectLst/>
        <a:sp3d/>
      </c:spPr>
    </c:sideWall>
    <c:backWall>
      <c:thickness val="0"/>
      <c:spPr>
        <a:solidFill>
          <a:srgbClr val="FFFFFF"/>
        </a:solidFill>
        <a:ln>
          <a:noFill/>
        </a:ln>
        <a:effectLst/>
        <a:sp3d/>
      </c:spPr>
    </c:backWall>
    <c:plotArea>
      <c:layout/>
      <c:bar3DChart>
        <c:barDir val="col"/>
        <c:grouping val="clustered"/>
        <c:varyColors val="0"/>
        <c:ser>
          <c:idx val="0"/>
          <c:order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invertIfNegative val="0"/>
          <c:dLbls>
            <c:dLbl>
              <c:idx val="0"/>
              <c:layout>
                <c:manualLayout>
                  <c:x val="7.2463768115942203E-3"/>
                  <c:y val="8.4980081541190799E-2"/>
                </c:manualLayout>
              </c:layout>
              <c:tx>
                <c:rich>
                  <a:bodyPr/>
                  <a:lstStyle/>
                  <a:p>
                    <a:r>
                      <a:rPr lang="en-US" sz="2000" dirty="0"/>
                      <a:t>ISO 9001 (QMS)</a:t>
                    </a:r>
                    <a:endParaRPr lang="en-US" sz="1800" dirty="0"/>
                  </a:p>
                </c:rich>
              </c:tx>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F58-47C5-96C1-935920586684}"/>
                </c:ext>
              </c:extLst>
            </c:dLbl>
            <c:dLbl>
              <c:idx val="1"/>
              <c:layout>
                <c:manualLayout>
                  <c:x val="5.7613993493285396E-3"/>
                  <c:y val="0.35482249344030198"/>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F58-47C5-96C1-935920586684}"/>
                </c:ext>
              </c:extLst>
            </c:dLbl>
            <c:dLbl>
              <c:idx val="2"/>
              <c:layout>
                <c:manualLayout>
                  <c:x val="6.0386415529585296E-3"/>
                  <c:y val="0.40782636598106498"/>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F58-47C5-96C1-935920586684}"/>
                </c:ext>
              </c:extLst>
            </c:dLbl>
            <c:dLbl>
              <c:idx val="3"/>
              <c:layout>
                <c:manualLayout>
                  <c:x val="2.7913647764891102E-3"/>
                  <c:y val="0.234075648053441"/>
                </c:manualLayout>
              </c:layout>
              <c:tx>
                <c:rich>
                  <a:bodyPr/>
                  <a:lstStyle/>
                  <a:p>
                    <a:r>
                      <a:rPr lang="en-US" dirty="0"/>
                      <a:t> 5S, Kaizen</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F58-47C5-96C1-935920586684}"/>
                </c:ext>
              </c:extLst>
            </c:dLbl>
            <c:dLbl>
              <c:idx val="4"/>
              <c:layout>
                <c:manualLayout>
                  <c:x val="7.2464166357482903E-3"/>
                  <c:y val="0.33133501710793101"/>
                </c:manualLayout>
              </c:layout>
              <c:tx>
                <c:rich>
                  <a:bodyPr rot="-5400000" spcFirstLastPara="1" vertOverflow="ellipsis" wrap="square" anchor="ctr" anchorCtr="1"/>
                  <a:lstStyle/>
                  <a:p>
                    <a:pPr>
                      <a:defRPr sz="1850" b="0" i="0" u="none" strike="noStrike" kern="1200" baseline="0">
                        <a:solidFill>
                          <a:schemeClr val="tx1"/>
                        </a:solidFill>
                        <a:latin typeface="+mn-lt"/>
                        <a:ea typeface="+mn-ea"/>
                        <a:cs typeface="+mn-cs"/>
                      </a:defRPr>
                    </a:pPr>
                    <a:r>
                      <a:rPr lang="en-US" sz="1850" dirty="0"/>
                      <a:t>Clean Development</a:t>
                    </a:r>
                  </a:p>
                </c:rich>
              </c:tx>
              <c:spPr>
                <a:noFill/>
                <a:ln>
                  <a:noFill/>
                </a:ln>
                <a:effectLst/>
              </c:spPr>
              <c:txPr>
                <a:bodyPr rot="-5400000" spcFirstLastPara="1" vertOverflow="ellipsis" wrap="square" anchor="ctr" anchorCtr="1"/>
                <a:lstStyle/>
                <a:p>
                  <a:pPr>
                    <a:defRPr sz="185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F58-47C5-96C1-935920586684}"/>
                </c:ext>
              </c:extLst>
            </c:dLbl>
            <c:dLbl>
              <c:idx val="5"/>
              <c:layout>
                <c:manualLayout>
                  <c:x val="8.4539578575480306E-3"/>
                  <c:y val="0.26044803612141798"/>
                </c:manualLayout>
              </c:layout>
              <c:tx>
                <c:rich>
                  <a:bodyPr/>
                  <a:lstStyle/>
                  <a:p>
                    <a:r>
                      <a:rPr lang="en-US" dirty="0"/>
                      <a:t>Supply Chain</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F58-47C5-96C1-935920586684}"/>
                </c:ext>
              </c:extLst>
            </c:dLbl>
            <c:dLbl>
              <c:idx val="6"/>
              <c:layout>
                <c:manualLayout>
                  <c:x val="6.0385522461866197E-3"/>
                  <c:y val="0.15019762845849799"/>
                </c:manualLayout>
              </c:layout>
              <c:tx>
                <c:rich>
                  <a:bodyPr/>
                  <a:lstStyle/>
                  <a:p>
                    <a:r>
                      <a:rPr lang="en-US" dirty="0"/>
                      <a:t>Energy</a:t>
                    </a:r>
                  </a:p>
                </c:rich>
              </c:tx>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F58-47C5-96C1-935920586684}"/>
                </c:ext>
              </c:extLst>
            </c:dLbl>
            <c:dLbl>
              <c:idx val="7"/>
              <c:layout>
                <c:manualLayout>
                  <c:x val="6.0386473429951699E-3"/>
                  <c:y val="9.0909090909090898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F58-47C5-96C1-935920586684}"/>
                </c:ext>
              </c:extLst>
            </c:dLbl>
            <c:spPr>
              <a:noFill/>
              <a:ln>
                <a:noFill/>
              </a:ln>
              <a:effectLst/>
            </c:spPr>
            <c:txPr>
              <a:bodyPr rot="-5400000" spcFirstLastPara="1" vertOverflow="ellipsis" wrap="square" anchor="ctr" anchorCtr="1"/>
              <a:lstStyle/>
              <a:p>
                <a:pPr>
                  <a:defRPr sz="200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cat>
            <c:strRef>
              <c:f>Sheet1!$A$1:$A$8</c:f>
              <c:strCache>
                <c:ptCount val="8"/>
                <c:pt idx="0">
                  <c:v>ISO 9001 (QMS)</c:v>
                </c:pt>
                <c:pt idx="1">
                  <c:v>ISO 14001 (EMS)</c:v>
                </c:pt>
                <c:pt idx="2">
                  <c:v>Lean Manufacturing </c:v>
                </c:pt>
                <c:pt idx="3">
                  <c:v>Improvement Initiatives (5S, Kaizen)</c:v>
                </c:pt>
                <c:pt idx="4">
                  <c:v>Clean Development Mechanism</c:v>
                </c:pt>
                <c:pt idx="5">
                  <c:v>Supply Chain Management</c:v>
                </c:pt>
                <c:pt idx="6">
                  <c:v>Energy Conservation</c:v>
                </c:pt>
                <c:pt idx="7">
                  <c:v>IPR</c:v>
                </c:pt>
              </c:strCache>
            </c:strRef>
          </c:cat>
          <c:val>
            <c:numRef>
              <c:f>Sheet1!$B$1:$B$8</c:f>
              <c:numCache>
                <c:formatCode>General</c:formatCode>
                <c:ptCount val="8"/>
                <c:pt idx="0">
                  <c:v>18</c:v>
                </c:pt>
                <c:pt idx="1">
                  <c:v>12</c:v>
                </c:pt>
                <c:pt idx="2">
                  <c:v>11</c:v>
                </c:pt>
                <c:pt idx="3">
                  <c:v>7</c:v>
                </c:pt>
                <c:pt idx="4">
                  <c:v>7</c:v>
                </c:pt>
                <c:pt idx="5">
                  <c:v>7</c:v>
                </c:pt>
                <c:pt idx="6">
                  <c:v>4</c:v>
                </c:pt>
                <c:pt idx="7">
                  <c:v>4</c:v>
                </c:pt>
              </c:numCache>
            </c:numRef>
          </c:val>
          <c:extLst>
            <c:ext xmlns:c16="http://schemas.microsoft.com/office/drawing/2014/chart" uri="{C3380CC4-5D6E-409C-BE32-E72D297353CC}">
              <c16:uniqueId val="{00000008-DF58-47C5-96C1-935920586684}"/>
            </c:ext>
          </c:extLst>
        </c:ser>
        <c:dLbls>
          <c:showLegendKey val="0"/>
          <c:showVal val="0"/>
          <c:showCatName val="0"/>
          <c:showSerName val="0"/>
          <c:showPercent val="0"/>
          <c:showBubbleSize val="0"/>
        </c:dLbls>
        <c:gapWidth val="150"/>
        <c:shape val="cylinder"/>
        <c:axId val="-2070406320"/>
        <c:axId val="-2070413296"/>
        <c:axId val="0"/>
      </c:bar3DChart>
      <c:catAx>
        <c:axId val="-2070406320"/>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2070413296"/>
        <c:crosses val="autoZero"/>
        <c:auto val="1"/>
        <c:lblAlgn val="ctr"/>
        <c:lblOffset val="100"/>
        <c:noMultiLvlLbl val="0"/>
      </c:catAx>
      <c:valAx>
        <c:axId val="-2070413296"/>
        <c:scaling>
          <c:orientation val="minMax"/>
        </c:scaling>
        <c:delete val="0"/>
        <c:axPos val="l"/>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070406320"/>
        <c:crosses val="autoZero"/>
        <c:crossBetween val="between"/>
      </c:valAx>
      <c:spPr>
        <a:noFill/>
        <a:ln>
          <a:noFill/>
        </a:ln>
        <a:effectLst/>
      </c:spPr>
    </c:plotArea>
    <c:plotVisOnly val="1"/>
    <c:dispBlanksAs val="gap"/>
    <c:showDLblsOverMax val="0"/>
  </c:chart>
  <c:spPr>
    <a:solidFill>
      <a:srgbClr val="FFFFFF"/>
    </a:solidFill>
    <a:ln w="9525" cap="flat" cmpd="sng" algn="ctr">
      <a:solidFill>
        <a:srgbClr val="FFFFFF"/>
      </a:solidFill>
      <a:prstDash val="soli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34D4DD-52C6-D645-9C6D-3C1AFA58F1CB}"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12732A7D-FAB4-FF45-98A9-438FFBBAF656}">
      <dgm:prSet phldrT="[Text]"/>
      <dgm:spPr/>
      <dgm:t>
        <a:bodyPr/>
        <a:lstStyle/>
        <a:p>
          <a:r>
            <a:rPr lang="en-US" dirty="0"/>
            <a:t>Production Management</a:t>
          </a:r>
        </a:p>
      </dgm:t>
    </dgm:pt>
    <dgm:pt modelId="{4FE68676-8F1E-FE48-8DA6-181390ADC018}" type="parTrans" cxnId="{303217B7-F687-3A4F-B360-02A8AFE68643}">
      <dgm:prSet/>
      <dgm:spPr/>
      <dgm:t>
        <a:bodyPr/>
        <a:lstStyle/>
        <a:p>
          <a:endParaRPr lang="en-US"/>
        </a:p>
      </dgm:t>
    </dgm:pt>
    <dgm:pt modelId="{C49749F5-6F06-E847-9E00-FC3E5BD94411}" type="sibTrans" cxnId="{303217B7-F687-3A4F-B360-02A8AFE68643}">
      <dgm:prSet/>
      <dgm:spPr/>
      <dgm:t>
        <a:bodyPr/>
        <a:lstStyle/>
        <a:p>
          <a:endParaRPr lang="en-US"/>
        </a:p>
      </dgm:t>
    </dgm:pt>
    <dgm:pt modelId="{EF3A01E9-05FB-814C-BF01-B2D64EBF0098}">
      <dgm:prSet phldrT="[Text]"/>
      <dgm:spPr/>
      <dgm:t>
        <a:bodyPr/>
        <a:lstStyle/>
        <a:p>
          <a:r>
            <a:rPr lang="en-US" dirty="0"/>
            <a:t>Energy Management</a:t>
          </a:r>
        </a:p>
      </dgm:t>
    </dgm:pt>
    <dgm:pt modelId="{E93646C2-B629-5E49-8EFD-AA4B76954EE2}" type="parTrans" cxnId="{C3F9BB14-2B70-C74C-A1C4-A2D6907F883D}">
      <dgm:prSet/>
      <dgm:spPr/>
      <dgm:t>
        <a:bodyPr/>
        <a:lstStyle/>
        <a:p>
          <a:endParaRPr lang="en-US"/>
        </a:p>
      </dgm:t>
    </dgm:pt>
    <dgm:pt modelId="{B3887C20-F2F1-0941-A908-2837A0F5B807}" type="sibTrans" cxnId="{C3F9BB14-2B70-C74C-A1C4-A2D6907F883D}">
      <dgm:prSet/>
      <dgm:spPr/>
      <dgm:t>
        <a:bodyPr/>
        <a:lstStyle/>
        <a:p>
          <a:endParaRPr lang="en-US"/>
        </a:p>
      </dgm:t>
    </dgm:pt>
    <dgm:pt modelId="{DE82B60D-B38C-CE40-9380-98299C643867}">
      <dgm:prSet phldrT="[Text]"/>
      <dgm:spPr/>
      <dgm:t>
        <a:bodyPr/>
        <a:lstStyle/>
        <a:p>
          <a:r>
            <a:rPr lang="en-US" dirty="0"/>
            <a:t>Safety Management</a:t>
          </a:r>
        </a:p>
      </dgm:t>
    </dgm:pt>
    <dgm:pt modelId="{717F7B61-F501-0447-A534-103B039B14C4}" type="parTrans" cxnId="{C8FFB4F2-D8DA-9E48-A8FD-150ACADA926D}">
      <dgm:prSet/>
      <dgm:spPr/>
      <dgm:t>
        <a:bodyPr/>
        <a:lstStyle/>
        <a:p>
          <a:endParaRPr lang="en-US"/>
        </a:p>
      </dgm:t>
    </dgm:pt>
    <dgm:pt modelId="{AE9A9423-2034-AA4E-ABA0-C2B9551878A3}" type="sibTrans" cxnId="{C8FFB4F2-D8DA-9E48-A8FD-150ACADA926D}">
      <dgm:prSet/>
      <dgm:spPr/>
      <dgm:t>
        <a:bodyPr/>
        <a:lstStyle/>
        <a:p>
          <a:endParaRPr lang="en-US"/>
        </a:p>
      </dgm:t>
    </dgm:pt>
    <dgm:pt modelId="{E1652A72-2869-B94F-AA86-0C45002471D8}">
      <dgm:prSet/>
      <dgm:spPr/>
      <dgm:t>
        <a:bodyPr/>
        <a:lstStyle/>
        <a:p>
          <a:r>
            <a:rPr lang="en-US" dirty="0"/>
            <a:t>Quality Management</a:t>
          </a:r>
        </a:p>
      </dgm:t>
    </dgm:pt>
    <dgm:pt modelId="{D27A5D04-5ED8-334D-AD1F-59E11B256840}" type="parTrans" cxnId="{C2258F5C-FD58-BD40-BB6E-1CB6CB52F994}">
      <dgm:prSet/>
      <dgm:spPr/>
      <dgm:t>
        <a:bodyPr/>
        <a:lstStyle/>
        <a:p>
          <a:endParaRPr lang="en-US"/>
        </a:p>
      </dgm:t>
    </dgm:pt>
    <dgm:pt modelId="{E371F5D1-D309-F44C-BC41-E0F2FD4A2A51}" type="sibTrans" cxnId="{C2258F5C-FD58-BD40-BB6E-1CB6CB52F994}">
      <dgm:prSet/>
      <dgm:spPr/>
      <dgm:t>
        <a:bodyPr/>
        <a:lstStyle/>
        <a:p>
          <a:endParaRPr lang="en-US"/>
        </a:p>
      </dgm:t>
    </dgm:pt>
    <dgm:pt modelId="{D8847721-D78F-A644-8113-DF29C9DB2056}">
      <dgm:prSet/>
      <dgm:spPr/>
      <dgm:t>
        <a:bodyPr/>
        <a:lstStyle/>
        <a:p>
          <a:r>
            <a:rPr lang="en-US" dirty="0"/>
            <a:t>Environment Management</a:t>
          </a:r>
        </a:p>
      </dgm:t>
    </dgm:pt>
    <dgm:pt modelId="{61F9BB73-91E9-7540-A918-12F2BC3E6EE1}" type="parTrans" cxnId="{9603794E-16F8-5A47-9377-1E3B2C51A8CA}">
      <dgm:prSet/>
      <dgm:spPr/>
      <dgm:t>
        <a:bodyPr/>
        <a:lstStyle/>
        <a:p>
          <a:endParaRPr lang="en-US"/>
        </a:p>
      </dgm:t>
    </dgm:pt>
    <dgm:pt modelId="{9E4E352C-DED8-F34A-B4C4-C66E4B480907}" type="sibTrans" cxnId="{9603794E-16F8-5A47-9377-1E3B2C51A8CA}">
      <dgm:prSet/>
      <dgm:spPr/>
      <dgm:t>
        <a:bodyPr/>
        <a:lstStyle/>
        <a:p>
          <a:endParaRPr lang="en-US"/>
        </a:p>
      </dgm:t>
    </dgm:pt>
    <dgm:pt modelId="{79DCD48A-BCBB-5F48-9165-A394C2F74E82}" type="pres">
      <dgm:prSet presAssocID="{B834D4DD-52C6-D645-9C6D-3C1AFA58F1CB}" presName="Name0" presStyleCnt="0">
        <dgm:presLayoutVars>
          <dgm:chMax val="7"/>
          <dgm:chPref val="7"/>
          <dgm:dir/>
        </dgm:presLayoutVars>
      </dgm:prSet>
      <dgm:spPr/>
    </dgm:pt>
    <dgm:pt modelId="{61DE55A5-97E5-204C-B994-9CFBD9E706A8}" type="pres">
      <dgm:prSet presAssocID="{B834D4DD-52C6-D645-9C6D-3C1AFA58F1CB}" presName="Name1" presStyleCnt="0"/>
      <dgm:spPr/>
    </dgm:pt>
    <dgm:pt modelId="{226EDE85-137F-F94F-8087-D990042E5A1B}" type="pres">
      <dgm:prSet presAssocID="{B834D4DD-52C6-D645-9C6D-3C1AFA58F1CB}" presName="cycle" presStyleCnt="0"/>
      <dgm:spPr/>
    </dgm:pt>
    <dgm:pt modelId="{1C70B24C-1541-3F47-9AD6-0BBD94583FA3}" type="pres">
      <dgm:prSet presAssocID="{B834D4DD-52C6-D645-9C6D-3C1AFA58F1CB}" presName="srcNode" presStyleLbl="node1" presStyleIdx="0" presStyleCnt="5"/>
      <dgm:spPr/>
    </dgm:pt>
    <dgm:pt modelId="{3DF5B8DD-D032-F748-A981-CB6B016F9411}" type="pres">
      <dgm:prSet presAssocID="{B834D4DD-52C6-D645-9C6D-3C1AFA58F1CB}" presName="conn" presStyleLbl="parChTrans1D2" presStyleIdx="0" presStyleCnt="1"/>
      <dgm:spPr/>
    </dgm:pt>
    <dgm:pt modelId="{37B2818C-79EF-2D44-A86E-2B01584B4D85}" type="pres">
      <dgm:prSet presAssocID="{B834D4DD-52C6-D645-9C6D-3C1AFA58F1CB}" presName="extraNode" presStyleLbl="node1" presStyleIdx="0" presStyleCnt="5"/>
      <dgm:spPr/>
    </dgm:pt>
    <dgm:pt modelId="{04876571-DBD2-DF46-893B-FEE97E716D43}" type="pres">
      <dgm:prSet presAssocID="{B834D4DD-52C6-D645-9C6D-3C1AFA58F1CB}" presName="dstNode" presStyleLbl="node1" presStyleIdx="0" presStyleCnt="5"/>
      <dgm:spPr/>
    </dgm:pt>
    <dgm:pt modelId="{6B4DC901-19BA-5B4E-8B5D-1EB169040395}" type="pres">
      <dgm:prSet presAssocID="{12732A7D-FAB4-FF45-98A9-438FFBBAF656}" presName="text_1" presStyleLbl="node1" presStyleIdx="0" presStyleCnt="5">
        <dgm:presLayoutVars>
          <dgm:bulletEnabled val="1"/>
        </dgm:presLayoutVars>
      </dgm:prSet>
      <dgm:spPr/>
    </dgm:pt>
    <dgm:pt modelId="{5BF48008-46D3-F442-804F-D36B9AFD1032}" type="pres">
      <dgm:prSet presAssocID="{12732A7D-FAB4-FF45-98A9-438FFBBAF656}" presName="accent_1" presStyleCnt="0"/>
      <dgm:spPr/>
    </dgm:pt>
    <dgm:pt modelId="{5CA9C63E-BE23-0943-B24D-28998F03A859}" type="pres">
      <dgm:prSet presAssocID="{12732A7D-FAB4-FF45-98A9-438FFBBAF656}" presName="accentRepeatNode" presStyleLbl="solidFgAcc1" presStyleIdx="0" presStyleCnt="5"/>
      <dgm:spPr/>
    </dgm:pt>
    <dgm:pt modelId="{C32D2663-72E4-E747-A572-CB7EEA9BC76F}" type="pres">
      <dgm:prSet presAssocID="{E1652A72-2869-B94F-AA86-0C45002471D8}" presName="text_2" presStyleLbl="node1" presStyleIdx="1" presStyleCnt="5">
        <dgm:presLayoutVars>
          <dgm:bulletEnabled val="1"/>
        </dgm:presLayoutVars>
      </dgm:prSet>
      <dgm:spPr/>
    </dgm:pt>
    <dgm:pt modelId="{684D10B3-7AE9-1147-86CA-6B25B2979EE0}" type="pres">
      <dgm:prSet presAssocID="{E1652A72-2869-B94F-AA86-0C45002471D8}" presName="accent_2" presStyleCnt="0"/>
      <dgm:spPr/>
    </dgm:pt>
    <dgm:pt modelId="{D2A6E966-EB24-1B42-A431-29E0C5CF769D}" type="pres">
      <dgm:prSet presAssocID="{E1652A72-2869-B94F-AA86-0C45002471D8}" presName="accentRepeatNode" presStyleLbl="solidFgAcc1" presStyleIdx="1" presStyleCnt="5"/>
      <dgm:spPr/>
    </dgm:pt>
    <dgm:pt modelId="{72DBE922-B7E1-9349-989A-FFD3D70952B8}" type="pres">
      <dgm:prSet presAssocID="{D8847721-D78F-A644-8113-DF29C9DB2056}" presName="text_3" presStyleLbl="node1" presStyleIdx="2" presStyleCnt="5">
        <dgm:presLayoutVars>
          <dgm:bulletEnabled val="1"/>
        </dgm:presLayoutVars>
      </dgm:prSet>
      <dgm:spPr/>
    </dgm:pt>
    <dgm:pt modelId="{DA697FD0-520B-FB4C-A641-358122907D75}" type="pres">
      <dgm:prSet presAssocID="{D8847721-D78F-A644-8113-DF29C9DB2056}" presName="accent_3" presStyleCnt="0"/>
      <dgm:spPr/>
    </dgm:pt>
    <dgm:pt modelId="{CA2EC9C4-D638-4C46-8763-ADAAE2F2CFF7}" type="pres">
      <dgm:prSet presAssocID="{D8847721-D78F-A644-8113-DF29C9DB2056}" presName="accentRepeatNode" presStyleLbl="solidFgAcc1" presStyleIdx="2" presStyleCnt="5"/>
      <dgm:spPr/>
    </dgm:pt>
    <dgm:pt modelId="{2F00D0D4-FC60-9240-97D2-50EF097C06D9}" type="pres">
      <dgm:prSet presAssocID="{EF3A01E9-05FB-814C-BF01-B2D64EBF0098}" presName="text_4" presStyleLbl="node1" presStyleIdx="3" presStyleCnt="5">
        <dgm:presLayoutVars>
          <dgm:bulletEnabled val="1"/>
        </dgm:presLayoutVars>
      </dgm:prSet>
      <dgm:spPr/>
    </dgm:pt>
    <dgm:pt modelId="{CB27B35A-B84C-C147-9E6F-DDC26F35A9DB}" type="pres">
      <dgm:prSet presAssocID="{EF3A01E9-05FB-814C-BF01-B2D64EBF0098}" presName="accent_4" presStyleCnt="0"/>
      <dgm:spPr/>
    </dgm:pt>
    <dgm:pt modelId="{A2A24C7C-DAB2-1046-A9B9-1CB3EB63993A}" type="pres">
      <dgm:prSet presAssocID="{EF3A01E9-05FB-814C-BF01-B2D64EBF0098}" presName="accentRepeatNode" presStyleLbl="solidFgAcc1" presStyleIdx="3" presStyleCnt="5"/>
      <dgm:spPr/>
    </dgm:pt>
    <dgm:pt modelId="{27F03BE4-BA85-D342-A4A3-E61233AC8414}" type="pres">
      <dgm:prSet presAssocID="{DE82B60D-B38C-CE40-9380-98299C643867}" presName="text_5" presStyleLbl="node1" presStyleIdx="4" presStyleCnt="5">
        <dgm:presLayoutVars>
          <dgm:bulletEnabled val="1"/>
        </dgm:presLayoutVars>
      </dgm:prSet>
      <dgm:spPr/>
    </dgm:pt>
    <dgm:pt modelId="{73FC3DBB-F50F-9340-A425-8F8FA837561C}" type="pres">
      <dgm:prSet presAssocID="{DE82B60D-B38C-CE40-9380-98299C643867}" presName="accent_5" presStyleCnt="0"/>
      <dgm:spPr/>
    </dgm:pt>
    <dgm:pt modelId="{69ED5BDC-AAB1-884B-B4C7-2D39A4317051}" type="pres">
      <dgm:prSet presAssocID="{DE82B60D-B38C-CE40-9380-98299C643867}" presName="accentRepeatNode" presStyleLbl="solidFgAcc1" presStyleIdx="4" presStyleCnt="5"/>
      <dgm:spPr/>
    </dgm:pt>
  </dgm:ptLst>
  <dgm:cxnLst>
    <dgm:cxn modelId="{3C954201-B8D5-0D4F-965C-36E68377A18F}" type="presOf" srcId="{D8847721-D78F-A644-8113-DF29C9DB2056}" destId="{72DBE922-B7E1-9349-989A-FFD3D70952B8}" srcOrd="0" destOrd="0" presId="urn:microsoft.com/office/officeart/2008/layout/VerticalCurvedList"/>
    <dgm:cxn modelId="{C3F9BB14-2B70-C74C-A1C4-A2D6907F883D}" srcId="{B834D4DD-52C6-D645-9C6D-3C1AFA58F1CB}" destId="{EF3A01E9-05FB-814C-BF01-B2D64EBF0098}" srcOrd="3" destOrd="0" parTransId="{E93646C2-B629-5E49-8EFD-AA4B76954EE2}" sibTransId="{B3887C20-F2F1-0941-A908-2837A0F5B807}"/>
    <dgm:cxn modelId="{71C5A22E-3682-FC4C-852C-BA7B442883F4}" type="presOf" srcId="{B834D4DD-52C6-D645-9C6D-3C1AFA58F1CB}" destId="{79DCD48A-BCBB-5F48-9165-A394C2F74E82}" srcOrd="0" destOrd="0" presId="urn:microsoft.com/office/officeart/2008/layout/VerticalCurvedList"/>
    <dgm:cxn modelId="{C2258F5C-FD58-BD40-BB6E-1CB6CB52F994}" srcId="{B834D4DD-52C6-D645-9C6D-3C1AFA58F1CB}" destId="{E1652A72-2869-B94F-AA86-0C45002471D8}" srcOrd="1" destOrd="0" parTransId="{D27A5D04-5ED8-334D-AD1F-59E11B256840}" sibTransId="{E371F5D1-D309-F44C-BC41-E0F2FD4A2A51}"/>
    <dgm:cxn modelId="{9603794E-16F8-5A47-9377-1E3B2C51A8CA}" srcId="{B834D4DD-52C6-D645-9C6D-3C1AFA58F1CB}" destId="{D8847721-D78F-A644-8113-DF29C9DB2056}" srcOrd="2" destOrd="0" parTransId="{61F9BB73-91E9-7540-A918-12F2BC3E6EE1}" sibTransId="{9E4E352C-DED8-F34A-B4C4-C66E4B480907}"/>
    <dgm:cxn modelId="{9E623677-5FC9-F742-A019-F656E0496089}" type="presOf" srcId="{DE82B60D-B38C-CE40-9380-98299C643867}" destId="{27F03BE4-BA85-D342-A4A3-E61233AC8414}" srcOrd="0" destOrd="0" presId="urn:microsoft.com/office/officeart/2008/layout/VerticalCurvedList"/>
    <dgm:cxn modelId="{3F49BE96-CCE1-D149-92F2-2098AA11A508}" type="presOf" srcId="{EF3A01E9-05FB-814C-BF01-B2D64EBF0098}" destId="{2F00D0D4-FC60-9240-97D2-50EF097C06D9}" srcOrd="0" destOrd="0" presId="urn:microsoft.com/office/officeart/2008/layout/VerticalCurvedList"/>
    <dgm:cxn modelId="{0F23CB9A-56B1-E444-AA1C-37E04E58C26A}" type="presOf" srcId="{12732A7D-FAB4-FF45-98A9-438FFBBAF656}" destId="{6B4DC901-19BA-5B4E-8B5D-1EB169040395}" srcOrd="0" destOrd="0" presId="urn:microsoft.com/office/officeart/2008/layout/VerticalCurvedList"/>
    <dgm:cxn modelId="{303217B7-F687-3A4F-B360-02A8AFE68643}" srcId="{B834D4DD-52C6-D645-9C6D-3C1AFA58F1CB}" destId="{12732A7D-FAB4-FF45-98A9-438FFBBAF656}" srcOrd="0" destOrd="0" parTransId="{4FE68676-8F1E-FE48-8DA6-181390ADC018}" sibTransId="{C49749F5-6F06-E847-9E00-FC3E5BD94411}"/>
    <dgm:cxn modelId="{E0A7D1E6-F75D-F247-B794-3FFB66F756F0}" type="presOf" srcId="{E1652A72-2869-B94F-AA86-0C45002471D8}" destId="{C32D2663-72E4-E747-A572-CB7EEA9BC76F}" srcOrd="0" destOrd="0" presId="urn:microsoft.com/office/officeart/2008/layout/VerticalCurvedList"/>
    <dgm:cxn modelId="{C8FFB4F2-D8DA-9E48-A8FD-150ACADA926D}" srcId="{B834D4DD-52C6-D645-9C6D-3C1AFA58F1CB}" destId="{DE82B60D-B38C-CE40-9380-98299C643867}" srcOrd="4" destOrd="0" parTransId="{717F7B61-F501-0447-A534-103B039B14C4}" sibTransId="{AE9A9423-2034-AA4E-ABA0-C2B9551878A3}"/>
    <dgm:cxn modelId="{B30490F5-D497-2F45-8D4E-C7D5DE05C20A}" type="presOf" srcId="{C49749F5-6F06-E847-9E00-FC3E5BD94411}" destId="{3DF5B8DD-D032-F748-A981-CB6B016F9411}" srcOrd="0" destOrd="0" presId="urn:microsoft.com/office/officeart/2008/layout/VerticalCurvedList"/>
    <dgm:cxn modelId="{DB7D27AD-3409-D04F-8129-F88EB9FB393E}" type="presParOf" srcId="{79DCD48A-BCBB-5F48-9165-A394C2F74E82}" destId="{61DE55A5-97E5-204C-B994-9CFBD9E706A8}" srcOrd="0" destOrd="0" presId="urn:microsoft.com/office/officeart/2008/layout/VerticalCurvedList"/>
    <dgm:cxn modelId="{69A5A91A-A617-BE4B-8FDE-940704468798}" type="presParOf" srcId="{61DE55A5-97E5-204C-B994-9CFBD9E706A8}" destId="{226EDE85-137F-F94F-8087-D990042E5A1B}" srcOrd="0" destOrd="0" presId="urn:microsoft.com/office/officeart/2008/layout/VerticalCurvedList"/>
    <dgm:cxn modelId="{58CEA385-466D-0144-9968-D78AC4E8EF26}" type="presParOf" srcId="{226EDE85-137F-F94F-8087-D990042E5A1B}" destId="{1C70B24C-1541-3F47-9AD6-0BBD94583FA3}" srcOrd="0" destOrd="0" presId="urn:microsoft.com/office/officeart/2008/layout/VerticalCurvedList"/>
    <dgm:cxn modelId="{F6852E78-A1EB-E24C-98CC-EA068178B4F6}" type="presParOf" srcId="{226EDE85-137F-F94F-8087-D990042E5A1B}" destId="{3DF5B8DD-D032-F748-A981-CB6B016F9411}" srcOrd="1" destOrd="0" presId="urn:microsoft.com/office/officeart/2008/layout/VerticalCurvedList"/>
    <dgm:cxn modelId="{D5FCEEEA-1B9E-8845-813A-48A5324A60EA}" type="presParOf" srcId="{226EDE85-137F-F94F-8087-D990042E5A1B}" destId="{37B2818C-79EF-2D44-A86E-2B01584B4D85}" srcOrd="2" destOrd="0" presId="urn:microsoft.com/office/officeart/2008/layout/VerticalCurvedList"/>
    <dgm:cxn modelId="{E600870C-240E-3A4C-989B-10184F304758}" type="presParOf" srcId="{226EDE85-137F-F94F-8087-D990042E5A1B}" destId="{04876571-DBD2-DF46-893B-FEE97E716D43}" srcOrd="3" destOrd="0" presId="urn:microsoft.com/office/officeart/2008/layout/VerticalCurvedList"/>
    <dgm:cxn modelId="{39FE7CEE-1AF1-5D48-915B-8D8CA285DB1A}" type="presParOf" srcId="{61DE55A5-97E5-204C-B994-9CFBD9E706A8}" destId="{6B4DC901-19BA-5B4E-8B5D-1EB169040395}" srcOrd="1" destOrd="0" presId="urn:microsoft.com/office/officeart/2008/layout/VerticalCurvedList"/>
    <dgm:cxn modelId="{9C9499A1-4BF0-6545-A195-8F25D4A38F2C}" type="presParOf" srcId="{61DE55A5-97E5-204C-B994-9CFBD9E706A8}" destId="{5BF48008-46D3-F442-804F-D36B9AFD1032}" srcOrd="2" destOrd="0" presId="urn:microsoft.com/office/officeart/2008/layout/VerticalCurvedList"/>
    <dgm:cxn modelId="{75249226-F667-454E-A8CA-225695905589}" type="presParOf" srcId="{5BF48008-46D3-F442-804F-D36B9AFD1032}" destId="{5CA9C63E-BE23-0943-B24D-28998F03A859}" srcOrd="0" destOrd="0" presId="urn:microsoft.com/office/officeart/2008/layout/VerticalCurvedList"/>
    <dgm:cxn modelId="{A70DFB54-67D7-3241-8BBE-01473D130A65}" type="presParOf" srcId="{61DE55A5-97E5-204C-B994-9CFBD9E706A8}" destId="{C32D2663-72E4-E747-A572-CB7EEA9BC76F}" srcOrd="3" destOrd="0" presId="urn:microsoft.com/office/officeart/2008/layout/VerticalCurvedList"/>
    <dgm:cxn modelId="{BCF24F2A-1CB3-3447-B796-AA1A69BB1C0D}" type="presParOf" srcId="{61DE55A5-97E5-204C-B994-9CFBD9E706A8}" destId="{684D10B3-7AE9-1147-86CA-6B25B2979EE0}" srcOrd="4" destOrd="0" presId="urn:microsoft.com/office/officeart/2008/layout/VerticalCurvedList"/>
    <dgm:cxn modelId="{CFC10FEE-1D9F-3B49-9C63-EDEC8C15C217}" type="presParOf" srcId="{684D10B3-7AE9-1147-86CA-6B25B2979EE0}" destId="{D2A6E966-EB24-1B42-A431-29E0C5CF769D}" srcOrd="0" destOrd="0" presId="urn:microsoft.com/office/officeart/2008/layout/VerticalCurvedList"/>
    <dgm:cxn modelId="{4D067237-27E6-7C43-892C-B3E4DADF5766}" type="presParOf" srcId="{61DE55A5-97E5-204C-B994-9CFBD9E706A8}" destId="{72DBE922-B7E1-9349-989A-FFD3D70952B8}" srcOrd="5" destOrd="0" presId="urn:microsoft.com/office/officeart/2008/layout/VerticalCurvedList"/>
    <dgm:cxn modelId="{FB3C0826-5F29-2F49-85F5-A329471CCD2E}" type="presParOf" srcId="{61DE55A5-97E5-204C-B994-9CFBD9E706A8}" destId="{DA697FD0-520B-FB4C-A641-358122907D75}" srcOrd="6" destOrd="0" presId="urn:microsoft.com/office/officeart/2008/layout/VerticalCurvedList"/>
    <dgm:cxn modelId="{11A160FA-ADC7-EC4B-81E1-EA003CDDA2E6}" type="presParOf" srcId="{DA697FD0-520B-FB4C-A641-358122907D75}" destId="{CA2EC9C4-D638-4C46-8763-ADAAE2F2CFF7}" srcOrd="0" destOrd="0" presId="urn:microsoft.com/office/officeart/2008/layout/VerticalCurvedList"/>
    <dgm:cxn modelId="{A101A78C-9367-2543-A45A-A8A3567F514B}" type="presParOf" srcId="{61DE55A5-97E5-204C-B994-9CFBD9E706A8}" destId="{2F00D0D4-FC60-9240-97D2-50EF097C06D9}" srcOrd="7" destOrd="0" presId="urn:microsoft.com/office/officeart/2008/layout/VerticalCurvedList"/>
    <dgm:cxn modelId="{10D0B770-A8A0-9C44-8DDD-C60588516AA1}" type="presParOf" srcId="{61DE55A5-97E5-204C-B994-9CFBD9E706A8}" destId="{CB27B35A-B84C-C147-9E6F-DDC26F35A9DB}" srcOrd="8" destOrd="0" presId="urn:microsoft.com/office/officeart/2008/layout/VerticalCurvedList"/>
    <dgm:cxn modelId="{CCA0FCF7-A26E-AF48-8AF9-BD1FD3CABDFB}" type="presParOf" srcId="{CB27B35A-B84C-C147-9E6F-DDC26F35A9DB}" destId="{A2A24C7C-DAB2-1046-A9B9-1CB3EB63993A}" srcOrd="0" destOrd="0" presId="urn:microsoft.com/office/officeart/2008/layout/VerticalCurvedList"/>
    <dgm:cxn modelId="{B6495015-85FC-F04E-9912-5FFC60496844}" type="presParOf" srcId="{61DE55A5-97E5-204C-B994-9CFBD9E706A8}" destId="{27F03BE4-BA85-D342-A4A3-E61233AC8414}" srcOrd="9" destOrd="0" presId="urn:microsoft.com/office/officeart/2008/layout/VerticalCurvedList"/>
    <dgm:cxn modelId="{EAFA27EF-12B1-6B4F-B2D1-0EEE6B451F9B}" type="presParOf" srcId="{61DE55A5-97E5-204C-B994-9CFBD9E706A8}" destId="{73FC3DBB-F50F-9340-A425-8F8FA837561C}" srcOrd="10" destOrd="0" presId="urn:microsoft.com/office/officeart/2008/layout/VerticalCurvedList"/>
    <dgm:cxn modelId="{09421FDA-FCC7-254F-9E91-346CDE8A6797}" type="presParOf" srcId="{73FC3DBB-F50F-9340-A425-8F8FA837561C}" destId="{69ED5BDC-AAB1-884B-B4C7-2D39A431705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34D4DD-52C6-D645-9C6D-3C1AFA58F1CB}"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12732A7D-FAB4-FF45-98A9-438FFBBAF656}">
      <dgm:prSet phldrT="[Text]"/>
      <dgm:spPr/>
      <dgm:t>
        <a:bodyPr/>
        <a:lstStyle/>
        <a:p>
          <a:r>
            <a:rPr lang="en-US" dirty="0"/>
            <a:t>Natural Resource Management</a:t>
          </a:r>
        </a:p>
      </dgm:t>
    </dgm:pt>
    <dgm:pt modelId="{4FE68676-8F1E-FE48-8DA6-181390ADC018}" type="parTrans" cxnId="{303217B7-F687-3A4F-B360-02A8AFE68643}">
      <dgm:prSet/>
      <dgm:spPr/>
      <dgm:t>
        <a:bodyPr/>
        <a:lstStyle/>
        <a:p>
          <a:endParaRPr lang="en-US"/>
        </a:p>
      </dgm:t>
    </dgm:pt>
    <dgm:pt modelId="{C49749F5-6F06-E847-9E00-FC3E5BD94411}" type="sibTrans" cxnId="{303217B7-F687-3A4F-B360-02A8AFE68643}">
      <dgm:prSet/>
      <dgm:spPr/>
      <dgm:t>
        <a:bodyPr/>
        <a:lstStyle/>
        <a:p>
          <a:endParaRPr lang="en-US"/>
        </a:p>
      </dgm:t>
    </dgm:pt>
    <dgm:pt modelId="{EF3A01E9-05FB-814C-BF01-B2D64EBF0098}">
      <dgm:prSet phldrT="[Text]"/>
      <dgm:spPr/>
      <dgm:t>
        <a:bodyPr/>
        <a:lstStyle/>
        <a:p>
          <a:r>
            <a:rPr lang="en-US" dirty="0"/>
            <a:t>Design</a:t>
          </a:r>
          <a:r>
            <a:rPr lang="en-US" baseline="0" dirty="0"/>
            <a:t> Management </a:t>
          </a:r>
          <a:endParaRPr lang="en-US" dirty="0"/>
        </a:p>
      </dgm:t>
    </dgm:pt>
    <dgm:pt modelId="{E93646C2-B629-5E49-8EFD-AA4B76954EE2}" type="parTrans" cxnId="{C3F9BB14-2B70-C74C-A1C4-A2D6907F883D}">
      <dgm:prSet/>
      <dgm:spPr/>
      <dgm:t>
        <a:bodyPr/>
        <a:lstStyle/>
        <a:p>
          <a:endParaRPr lang="en-US"/>
        </a:p>
      </dgm:t>
    </dgm:pt>
    <dgm:pt modelId="{B3887C20-F2F1-0941-A908-2837A0F5B807}" type="sibTrans" cxnId="{C3F9BB14-2B70-C74C-A1C4-A2D6907F883D}">
      <dgm:prSet/>
      <dgm:spPr/>
      <dgm:t>
        <a:bodyPr/>
        <a:lstStyle/>
        <a:p>
          <a:endParaRPr lang="en-US"/>
        </a:p>
      </dgm:t>
    </dgm:pt>
    <dgm:pt modelId="{DE82B60D-B38C-CE40-9380-98299C643867}">
      <dgm:prSet phldrT="[Text]"/>
      <dgm:spPr/>
      <dgm:t>
        <a:bodyPr/>
        <a:lstStyle/>
        <a:p>
          <a:r>
            <a:rPr lang="en-US" dirty="0"/>
            <a:t>Overall Company Performance</a:t>
          </a:r>
        </a:p>
      </dgm:t>
    </dgm:pt>
    <dgm:pt modelId="{717F7B61-F501-0447-A534-103B039B14C4}" type="parTrans" cxnId="{C8FFB4F2-D8DA-9E48-A8FD-150ACADA926D}">
      <dgm:prSet/>
      <dgm:spPr/>
      <dgm:t>
        <a:bodyPr/>
        <a:lstStyle/>
        <a:p>
          <a:endParaRPr lang="en-US"/>
        </a:p>
      </dgm:t>
    </dgm:pt>
    <dgm:pt modelId="{AE9A9423-2034-AA4E-ABA0-C2B9551878A3}" type="sibTrans" cxnId="{C8FFB4F2-D8DA-9E48-A8FD-150ACADA926D}">
      <dgm:prSet/>
      <dgm:spPr/>
      <dgm:t>
        <a:bodyPr/>
        <a:lstStyle/>
        <a:p>
          <a:endParaRPr lang="en-US"/>
        </a:p>
      </dgm:t>
    </dgm:pt>
    <dgm:pt modelId="{E1652A72-2869-B94F-AA86-0C45002471D8}">
      <dgm:prSet/>
      <dgm:spPr/>
      <dgm:t>
        <a:bodyPr/>
        <a:lstStyle/>
        <a:p>
          <a:r>
            <a:rPr lang="en-US" dirty="0"/>
            <a:t>Intellectual Property Management</a:t>
          </a:r>
        </a:p>
      </dgm:t>
    </dgm:pt>
    <dgm:pt modelId="{D27A5D04-5ED8-334D-AD1F-59E11B256840}" type="parTrans" cxnId="{C2258F5C-FD58-BD40-BB6E-1CB6CB52F994}">
      <dgm:prSet/>
      <dgm:spPr/>
      <dgm:t>
        <a:bodyPr/>
        <a:lstStyle/>
        <a:p>
          <a:endParaRPr lang="en-US"/>
        </a:p>
      </dgm:t>
    </dgm:pt>
    <dgm:pt modelId="{E371F5D1-D309-F44C-BC41-E0F2FD4A2A51}" type="sibTrans" cxnId="{C2258F5C-FD58-BD40-BB6E-1CB6CB52F994}">
      <dgm:prSet/>
      <dgm:spPr/>
      <dgm:t>
        <a:bodyPr/>
        <a:lstStyle/>
        <a:p>
          <a:endParaRPr lang="en-US"/>
        </a:p>
      </dgm:t>
    </dgm:pt>
    <dgm:pt modelId="{D8847721-D78F-A644-8113-DF29C9DB2056}">
      <dgm:prSet/>
      <dgm:spPr/>
      <dgm:t>
        <a:bodyPr/>
        <a:lstStyle/>
        <a:p>
          <a:r>
            <a:rPr lang="en-US" dirty="0"/>
            <a:t>Human Resource Management</a:t>
          </a:r>
        </a:p>
      </dgm:t>
    </dgm:pt>
    <dgm:pt modelId="{61F9BB73-91E9-7540-A918-12F2BC3E6EE1}" type="parTrans" cxnId="{9603794E-16F8-5A47-9377-1E3B2C51A8CA}">
      <dgm:prSet/>
      <dgm:spPr/>
      <dgm:t>
        <a:bodyPr/>
        <a:lstStyle/>
        <a:p>
          <a:endParaRPr lang="en-US"/>
        </a:p>
      </dgm:t>
    </dgm:pt>
    <dgm:pt modelId="{9E4E352C-DED8-F34A-B4C4-C66E4B480907}" type="sibTrans" cxnId="{9603794E-16F8-5A47-9377-1E3B2C51A8CA}">
      <dgm:prSet/>
      <dgm:spPr/>
      <dgm:t>
        <a:bodyPr/>
        <a:lstStyle/>
        <a:p>
          <a:endParaRPr lang="en-US"/>
        </a:p>
      </dgm:t>
    </dgm:pt>
    <dgm:pt modelId="{79DCD48A-BCBB-5F48-9165-A394C2F74E82}" type="pres">
      <dgm:prSet presAssocID="{B834D4DD-52C6-D645-9C6D-3C1AFA58F1CB}" presName="Name0" presStyleCnt="0">
        <dgm:presLayoutVars>
          <dgm:chMax val="7"/>
          <dgm:chPref val="7"/>
          <dgm:dir/>
        </dgm:presLayoutVars>
      </dgm:prSet>
      <dgm:spPr/>
    </dgm:pt>
    <dgm:pt modelId="{61DE55A5-97E5-204C-B994-9CFBD9E706A8}" type="pres">
      <dgm:prSet presAssocID="{B834D4DD-52C6-D645-9C6D-3C1AFA58F1CB}" presName="Name1" presStyleCnt="0"/>
      <dgm:spPr/>
    </dgm:pt>
    <dgm:pt modelId="{226EDE85-137F-F94F-8087-D990042E5A1B}" type="pres">
      <dgm:prSet presAssocID="{B834D4DD-52C6-D645-9C6D-3C1AFA58F1CB}" presName="cycle" presStyleCnt="0"/>
      <dgm:spPr/>
    </dgm:pt>
    <dgm:pt modelId="{1C70B24C-1541-3F47-9AD6-0BBD94583FA3}" type="pres">
      <dgm:prSet presAssocID="{B834D4DD-52C6-D645-9C6D-3C1AFA58F1CB}" presName="srcNode" presStyleLbl="node1" presStyleIdx="0" presStyleCnt="5"/>
      <dgm:spPr/>
    </dgm:pt>
    <dgm:pt modelId="{3DF5B8DD-D032-F748-A981-CB6B016F9411}" type="pres">
      <dgm:prSet presAssocID="{B834D4DD-52C6-D645-9C6D-3C1AFA58F1CB}" presName="conn" presStyleLbl="parChTrans1D2" presStyleIdx="0" presStyleCnt="1"/>
      <dgm:spPr/>
    </dgm:pt>
    <dgm:pt modelId="{37B2818C-79EF-2D44-A86E-2B01584B4D85}" type="pres">
      <dgm:prSet presAssocID="{B834D4DD-52C6-D645-9C6D-3C1AFA58F1CB}" presName="extraNode" presStyleLbl="node1" presStyleIdx="0" presStyleCnt="5"/>
      <dgm:spPr/>
    </dgm:pt>
    <dgm:pt modelId="{04876571-DBD2-DF46-893B-FEE97E716D43}" type="pres">
      <dgm:prSet presAssocID="{B834D4DD-52C6-D645-9C6D-3C1AFA58F1CB}" presName="dstNode" presStyleLbl="node1" presStyleIdx="0" presStyleCnt="5"/>
      <dgm:spPr/>
    </dgm:pt>
    <dgm:pt modelId="{6B4DC901-19BA-5B4E-8B5D-1EB169040395}" type="pres">
      <dgm:prSet presAssocID="{12732A7D-FAB4-FF45-98A9-438FFBBAF656}" presName="text_1" presStyleLbl="node1" presStyleIdx="0" presStyleCnt="5">
        <dgm:presLayoutVars>
          <dgm:bulletEnabled val="1"/>
        </dgm:presLayoutVars>
      </dgm:prSet>
      <dgm:spPr/>
    </dgm:pt>
    <dgm:pt modelId="{5BF48008-46D3-F442-804F-D36B9AFD1032}" type="pres">
      <dgm:prSet presAssocID="{12732A7D-FAB4-FF45-98A9-438FFBBAF656}" presName="accent_1" presStyleCnt="0"/>
      <dgm:spPr/>
    </dgm:pt>
    <dgm:pt modelId="{5CA9C63E-BE23-0943-B24D-28998F03A859}" type="pres">
      <dgm:prSet presAssocID="{12732A7D-FAB4-FF45-98A9-438FFBBAF656}" presName="accentRepeatNode" presStyleLbl="solidFgAcc1" presStyleIdx="0" presStyleCnt="5"/>
      <dgm:spPr/>
    </dgm:pt>
    <dgm:pt modelId="{C32D2663-72E4-E747-A572-CB7EEA9BC76F}" type="pres">
      <dgm:prSet presAssocID="{E1652A72-2869-B94F-AA86-0C45002471D8}" presName="text_2" presStyleLbl="node1" presStyleIdx="1" presStyleCnt="5">
        <dgm:presLayoutVars>
          <dgm:bulletEnabled val="1"/>
        </dgm:presLayoutVars>
      </dgm:prSet>
      <dgm:spPr/>
    </dgm:pt>
    <dgm:pt modelId="{684D10B3-7AE9-1147-86CA-6B25B2979EE0}" type="pres">
      <dgm:prSet presAssocID="{E1652A72-2869-B94F-AA86-0C45002471D8}" presName="accent_2" presStyleCnt="0"/>
      <dgm:spPr/>
    </dgm:pt>
    <dgm:pt modelId="{D2A6E966-EB24-1B42-A431-29E0C5CF769D}" type="pres">
      <dgm:prSet presAssocID="{E1652A72-2869-B94F-AA86-0C45002471D8}" presName="accentRepeatNode" presStyleLbl="solidFgAcc1" presStyleIdx="1" presStyleCnt="5"/>
      <dgm:spPr/>
    </dgm:pt>
    <dgm:pt modelId="{72DBE922-B7E1-9349-989A-FFD3D70952B8}" type="pres">
      <dgm:prSet presAssocID="{D8847721-D78F-A644-8113-DF29C9DB2056}" presName="text_3" presStyleLbl="node1" presStyleIdx="2" presStyleCnt="5">
        <dgm:presLayoutVars>
          <dgm:bulletEnabled val="1"/>
        </dgm:presLayoutVars>
      </dgm:prSet>
      <dgm:spPr/>
    </dgm:pt>
    <dgm:pt modelId="{DA697FD0-520B-FB4C-A641-358122907D75}" type="pres">
      <dgm:prSet presAssocID="{D8847721-D78F-A644-8113-DF29C9DB2056}" presName="accent_3" presStyleCnt="0"/>
      <dgm:spPr/>
    </dgm:pt>
    <dgm:pt modelId="{CA2EC9C4-D638-4C46-8763-ADAAE2F2CFF7}" type="pres">
      <dgm:prSet presAssocID="{D8847721-D78F-A644-8113-DF29C9DB2056}" presName="accentRepeatNode" presStyleLbl="solidFgAcc1" presStyleIdx="2" presStyleCnt="5"/>
      <dgm:spPr/>
    </dgm:pt>
    <dgm:pt modelId="{2F00D0D4-FC60-9240-97D2-50EF097C06D9}" type="pres">
      <dgm:prSet presAssocID="{EF3A01E9-05FB-814C-BF01-B2D64EBF0098}" presName="text_4" presStyleLbl="node1" presStyleIdx="3" presStyleCnt="5">
        <dgm:presLayoutVars>
          <dgm:bulletEnabled val="1"/>
        </dgm:presLayoutVars>
      </dgm:prSet>
      <dgm:spPr/>
    </dgm:pt>
    <dgm:pt modelId="{CB27B35A-B84C-C147-9E6F-DDC26F35A9DB}" type="pres">
      <dgm:prSet presAssocID="{EF3A01E9-05FB-814C-BF01-B2D64EBF0098}" presName="accent_4" presStyleCnt="0"/>
      <dgm:spPr/>
    </dgm:pt>
    <dgm:pt modelId="{A2A24C7C-DAB2-1046-A9B9-1CB3EB63993A}" type="pres">
      <dgm:prSet presAssocID="{EF3A01E9-05FB-814C-BF01-B2D64EBF0098}" presName="accentRepeatNode" presStyleLbl="solidFgAcc1" presStyleIdx="3" presStyleCnt="5"/>
      <dgm:spPr/>
    </dgm:pt>
    <dgm:pt modelId="{27F03BE4-BA85-D342-A4A3-E61233AC8414}" type="pres">
      <dgm:prSet presAssocID="{DE82B60D-B38C-CE40-9380-98299C643867}" presName="text_5" presStyleLbl="node1" presStyleIdx="4" presStyleCnt="5">
        <dgm:presLayoutVars>
          <dgm:bulletEnabled val="1"/>
        </dgm:presLayoutVars>
      </dgm:prSet>
      <dgm:spPr/>
    </dgm:pt>
    <dgm:pt modelId="{73FC3DBB-F50F-9340-A425-8F8FA837561C}" type="pres">
      <dgm:prSet presAssocID="{DE82B60D-B38C-CE40-9380-98299C643867}" presName="accent_5" presStyleCnt="0"/>
      <dgm:spPr/>
    </dgm:pt>
    <dgm:pt modelId="{69ED5BDC-AAB1-884B-B4C7-2D39A4317051}" type="pres">
      <dgm:prSet presAssocID="{DE82B60D-B38C-CE40-9380-98299C643867}" presName="accentRepeatNode" presStyleLbl="solidFgAcc1" presStyleIdx="4" presStyleCnt="5"/>
      <dgm:spPr/>
    </dgm:pt>
  </dgm:ptLst>
  <dgm:cxnLst>
    <dgm:cxn modelId="{A4A85D11-A414-5546-8FF1-4281B8160A1A}" type="presOf" srcId="{C49749F5-6F06-E847-9E00-FC3E5BD94411}" destId="{3DF5B8DD-D032-F748-A981-CB6B016F9411}" srcOrd="0" destOrd="0" presId="urn:microsoft.com/office/officeart/2008/layout/VerticalCurvedList"/>
    <dgm:cxn modelId="{C3F9BB14-2B70-C74C-A1C4-A2D6907F883D}" srcId="{B834D4DD-52C6-D645-9C6D-3C1AFA58F1CB}" destId="{EF3A01E9-05FB-814C-BF01-B2D64EBF0098}" srcOrd="3" destOrd="0" parTransId="{E93646C2-B629-5E49-8EFD-AA4B76954EE2}" sibTransId="{B3887C20-F2F1-0941-A908-2837A0F5B807}"/>
    <dgm:cxn modelId="{17B8502B-36FD-B841-9842-DF2196DD8F40}" type="presOf" srcId="{B834D4DD-52C6-D645-9C6D-3C1AFA58F1CB}" destId="{79DCD48A-BCBB-5F48-9165-A394C2F74E82}" srcOrd="0" destOrd="0" presId="urn:microsoft.com/office/officeart/2008/layout/VerticalCurvedList"/>
    <dgm:cxn modelId="{C2258F5C-FD58-BD40-BB6E-1CB6CB52F994}" srcId="{B834D4DD-52C6-D645-9C6D-3C1AFA58F1CB}" destId="{E1652A72-2869-B94F-AA86-0C45002471D8}" srcOrd="1" destOrd="0" parTransId="{D27A5D04-5ED8-334D-AD1F-59E11B256840}" sibTransId="{E371F5D1-D309-F44C-BC41-E0F2FD4A2A51}"/>
    <dgm:cxn modelId="{6A1ABE60-AB80-6040-8816-3F4F00E1ADE8}" type="presOf" srcId="{D8847721-D78F-A644-8113-DF29C9DB2056}" destId="{72DBE922-B7E1-9349-989A-FFD3D70952B8}" srcOrd="0" destOrd="0" presId="urn:microsoft.com/office/officeart/2008/layout/VerticalCurvedList"/>
    <dgm:cxn modelId="{C9E3A866-F3EB-4648-A345-BAF97EA3BCAF}" type="presOf" srcId="{EF3A01E9-05FB-814C-BF01-B2D64EBF0098}" destId="{2F00D0D4-FC60-9240-97D2-50EF097C06D9}" srcOrd="0" destOrd="0" presId="urn:microsoft.com/office/officeart/2008/layout/VerticalCurvedList"/>
    <dgm:cxn modelId="{9603794E-16F8-5A47-9377-1E3B2C51A8CA}" srcId="{B834D4DD-52C6-D645-9C6D-3C1AFA58F1CB}" destId="{D8847721-D78F-A644-8113-DF29C9DB2056}" srcOrd="2" destOrd="0" parTransId="{61F9BB73-91E9-7540-A918-12F2BC3E6EE1}" sibTransId="{9E4E352C-DED8-F34A-B4C4-C66E4B480907}"/>
    <dgm:cxn modelId="{C4A69D58-7EA3-4947-9394-902CEA96556A}" type="presOf" srcId="{E1652A72-2869-B94F-AA86-0C45002471D8}" destId="{C32D2663-72E4-E747-A572-CB7EEA9BC76F}" srcOrd="0" destOrd="0" presId="urn:microsoft.com/office/officeart/2008/layout/VerticalCurvedList"/>
    <dgm:cxn modelId="{D07B50B4-3828-2C45-819D-D083B0544C9B}" type="presOf" srcId="{DE82B60D-B38C-CE40-9380-98299C643867}" destId="{27F03BE4-BA85-D342-A4A3-E61233AC8414}" srcOrd="0" destOrd="0" presId="urn:microsoft.com/office/officeart/2008/layout/VerticalCurvedList"/>
    <dgm:cxn modelId="{303217B7-F687-3A4F-B360-02A8AFE68643}" srcId="{B834D4DD-52C6-D645-9C6D-3C1AFA58F1CB}" destId="{12732A7D-FAB4-FF45-98A9-438FFBBAF656}" srcOrd="0" destOrd="0" parTransId="{4FE68676-8F1E-FE48-8DA6-181390ADC018}" sibTransId="{C49749F5-6F06-E847-9E00-FC3E5BD94411}"/>
    <dgm:cxn modelId="{F36CA4BE-59C2-FB4E-A822-3D5AD8B9FB3E}" type="presOf" srcId="{12732A7D-FAB4-FF45-98A9-438FFBBAF656}" destId="{6B4DC901-19BA-5B4E-8B5D-1EB169040395}" srcOrd="0" destOrd="0" presId="urn:microsoft.com/office/officeart/2008/layout/VerticalCurvedList"/>
    <dgm:cxn modelId="{C8FFB4F2-D8DA-9E48-A8FD-150ACADA926D}" srcId="{B834D4DD-52C6-D645-9C6D-3C1AFA58F1CB}" destId="{DE82B60D-B38C-CE40-9380-98299C643867}" srcOrd="4" destOrd="0" parTransId="{717F7B61-F501-0447-A534-103B039B14C4}" sibTransId="{AE9A9423-2034-AA4E-ABA0-C2B9551878A3}"/>
    <dgm:cxn modelId="{FDCBF112-A8A2-8B47-BFB7-AAA967E57581}" type="presParOf" srcId="{79DCD48A-BCBB-5F48-9165-A394C2F74E82}" destId="{61DE55A5-97E5-204C-B994-9CFBD9E706A8}" srcOrd="0" destOrd="0" presId="urn:microsoft.com/office/officeart/2008/layout/VerticalCurvedList"/>
    <dgm:cxn modelId="{934535CA-9BE0-6849-91BF-BD32DADFC422}" type="presParOf" srcId="{61DE55A5-97E5-204C-B994-9CFBD9E706A8}" destId="{226EDE85-137F-F94F-8087-D990042E5A1B}" srcOrd="0" destOrd="0" presId="urn:microsoft.com/office/officeart/2008/layout/VerticalCurvedList"/>
    <dgm:cxn modelId="{3D5F1CA2-A354-6242-87A0-D55830C022C8}" type="presParOf" srcId="{226EDE85-137F-F94F-8087-D990042E5A1B}" destId="{1C70B24C-1541-3F47-9AD6-0BBD94583FA3}" srcOrd="0" destOrd="0" presId="urn:microsoft.com/office/officeart/2008/layout/VerticalCurvedList"/>
    <dgm:cxn modelId="{81FBC9F3-E37F-1440-82BA-005178450D5E}" type="presParOf" srcId="{226EDE85-137F-F94F-8087-D990042E5A1B}" destId="{3DF5B8DD-D032-F748-A981-CB6B016F9411}" srcOrd="1" destOrd="0" presId="urn:microsoft.com/office/officeart/2008/layout/VerticalCurvedList"/>
    <dgm:cxn modelId="{494E2E3C-A6A8-AA4F-96CB-00385D32ED62}" type="presParOf" srcId="{226EDE85-137F-F94F-8087-D990042E5A1B}" destId="{37B2818C-79EF-2D44-A86E-2B01584B4D85}" srcOrd="2" destOrd="0" presId="urn:microsoft.com/office/officeart/2008/layout/VerticalCurvedList"/>
    <dgm:cxn modelId="{C8533287-AA34-7741-A212-DC29358E980B}" type="presParOf" srcId="{226EDE85-137F-F94F-8087-D990042E5A1B}" destId="{04876571-DBD2-DF46-893B-FEE97E716D43}" srcOrd="3" destOrd="0" presId="urn:microsoft.com/office/officeart/2008/layout/VerticalCurvedList"/>
    <dgm:cxn modelId="{A06DA1BE-6860-B44E-82B2-20C39ABE2018}" type="presParOf" srcId="{61DE55A5-97E5-204C-B994-9CFBD9E706A8}" destId="{6B4DC901-19BA-5B4E-8B5D-1EB169040395}" srcOrd="1" destOrd="0" presId="urn:microsoft.com/office/officeart/2008/layout/VerticalCurvedList"/>
    <dgm:cxn modelId="{B8770595-EE4B-244F-9CE5-320DF2BFAF1A}" type="presParOf" srcId="{61DE55A5-97E5-204C-B994-9CFBD9E706A8}" destId="{5BF48008-46D3-F442-804F-D36B9AFD1032}" srcOrd="2" destOrd="0" presId="urn:microsoft.com/office/officeart/2008/layout/VerticalCurvedList"/>
    <dgm:cxn modelId="{C9AC2DDF-25EC-1643-B775-4D14EEB6AC48}" type="presParOf" srcId="{5BF48008-46D3-F442-804F-D36B9AFD1032}" destId="{5CA9C63E-BE23-0943-B24D-28998F03A859}" srcOrd="0" destOrd="0" presId="urn:microsoft.com/office/officeart/2008/layout/VerticalCurvedList"/>
    <dgm:cxn modelId="{8D11E4AC-1049-5641-9360-301C8FF09801}" type="presParOf" srcId="{61DE55A5-97E5-204C-B994-9CFBD9E706A8}" destId="{C32D2663-72E4-E747-A572-CB7EEA9BC76F}" srcOrd="3" destOrd="0" presId="urn:microsoft.com/office/officeart/2008/layout/VerticalCurvedList"/>
    <dgm:cxn modelId="{B469D5E4-99C1-D749-925D-A37543944D75}" type="presParOf" srcId="{61DE55A5-97E5-204C-B994-9CFBD9E706A8}" destId="{684D10B3-7AE9-1147-86CA-6B25B2979EE0}" srcOrd="4" destOrd="0" presId="urn:microsoft.com/office/officeart/2008/layout/VerticalCurvedList"/>
    <dgm:cxn modelId="{71B0583E-24DA-4447-8B40-F7B6B4D002FC}" type="presParOf" srcId="{684D10B3-7AE9-1147-86CA-6B25B2979EE0}" destId="{D2A6E966-EB24-1B42-A431-29E0C5CF769D}" srcOrd="0" destOrd="0" presId="urn:microsoft.com/office/officeart/2008/layout/VerticalCurvedList"/>
    <dgm:cxn modelId="{DB6CC01C-E7D1-CC40-98A5-3F4705D07B46}" type="presParOf" srcId="{61DE55A5-97E5-204C-B994-9CFBD9E706A8}" destId="{72DBE922-B7E1-9349-989A-FFD3D70952B8}" srcOrd="5" destOrd="0" presId="urn:microsoft.com/office/officeart/2008/layout/VerticalCurvedList"/>
    <dgm:cxn modelId="{65EAEE78-9B5A-B84A-88E4-A22D20D80718}" type="presParOf" srcId="{61DE55A5-97E5-204C-B994-9CFBD9E706A8}" destId="{DA697FD0-520B-FB4C-A641-358122907D75}" srcOrd="6" destOrd="0" presId="urn:microsoft.com/office/officeart/2008/layout/VerticalCurvedList"/>
    <dgm:cxn modelId="{75E180E4-5622-5444-AEBF-CC738209B53A}" type="presParOf" srcId="{DA697FD0-520B-FB4C-A641-358122907D75}" destId="{CA2EC9C4-D638-4C46-8763-ADAAE2F2CFF7}" srcOrd="0" destOrd="0" presId="urn:microsoft.com/office/officeart/2008/layout/VerticalCurvedList"/>
    <dgm:cxn modelId="{6E9E8927-4EB6-0540-A09B-4B91BE5B4A79}" type="presParOf" srcId="{61DE55A5-97E5-204C-B994-9CFBD9E706A8}" destId="{2F00D0D4-FC60-9240-97D2-50EF097C06D9}" srcOrd="7" destOrd="0" presId="urn:microsoft.com/office/officeart/2008/layout/VerticalCurvedList"/>
    <dgm:cxn modelId="{B1151AE9-225D-3742-BCBB-1A6C6B48BB49}" type="presParOf" srcId="{61DE55A5-97E5-204C-B994-9CFBD9E706A8}" destId="{CB27B35A-B84C-C147-9E6F-DDC26F35A9DB}" srcOrd="8" destOrd="0" presId="urn:microsoft.com/office/officeart/2008/layout/VerticalCurvedList"/>
    <dgm:cxn modelId="{2E44F7F6-7148-314B-8EEE-BF7B1080EBF3}" type="presParOf" srcId="{CB27B35A-B84C-C147-9E6F-DDC26F35A9DB}" destId="{A2A24C7C-DAB2-1046-A9B9-1CB3EB63993A}" srcOrd="0" destOrd="0" presId="urn:microsoft.com/office/officeart/2008/layout/VerticalCurvedList"/>
    <dgm:cxn modelId="{5CFCAA8E-2ADA-EA47-B163-98BAFA00725C}" type="presParOf" srcId="{61DE55A5-97E5-204C-B994-9CFBD9E706A8}" destId="{27F03BE4-BA85-D342-A4A3-E61233AC8414}" srcOrd="9" destOrd="0" presId="urn:microsoft.com/office/officeart/2008/layout/VerticalCurvedList"/>
    <dgm:cxn modelId="{CF5BD75F-450C-6542-BBBB-6C66D4B16017}" type="presParOf" srcId="{61DE55A5-97E5-204C-B994-9CFBD9E706A8}" destId="{73FC3DBB-F50F-9340-A425-8F8FA837561C}" srcOrd="10" destOrd="0" presId="urn:microsoft.com/office/officeart/2008/layout/VerticalCurvedList"/>
    <dgm:cxn modelId="{4ECD16DE-F815-C142-B335-F1F72D812801}" type="presParOf" srcId="{73FC3DBB-F50F-9340-A425-8F8FA837561C}" destId="{69ED5BDC-AAB1-884B-B4C7-2D39A431705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5B8DD-D032-F748-A981-CB6B016F9411}">
      <dsp:nvSpPr>
        <dsp:cNvPr id="0" name=""/>
        <dsp:cNvSpPr/>
      </dsp:nvSpPr>
      <dsp:spPr>
        <a:xfrm>
          <a:off x="-5427711" y="-831103"/>
          <a:ext cx="6462806" cy="6462806"/>
        </a:xfrm>
        <a:prstGeom prst="blockArc">
          <a:avLst>
            <a:gd name="adj1" fmla="val 18900000"/>
            <a:gd name="adj2" fmla="val 2700000"/>
            <a:gd name="adj3" fmla="val 334"/>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B4DC901-19BA-5B4E-8B5D-1EB169040395}">
      <dsp:nvSpPr>
        <dsp:cNvPr id="0" name=""/>
        <dsp:cNvSpPr/>
      </dsp:nvSpPr>
      <dsp:spPr>
        <a:xfrm>
          <a:off x="452604" y="299941"/>
          <a:ext cx="7024375"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Production Management</a:t>
          </a:r>
        </a:p>
      </dsp:txBody>
      <dsp:txXfrm>
        <a:off x="452604" y="299941"/>
        <a:ext cx="7024375" cy="600267"/>
      </dsp:txXfrm>
    </dsp:sp>
    <dsp:sp modelId="{5CA9C63E-BE23-0943-B24D-28998F03A859}">
      <dsp:nvSpPr>
        <dsp:cNvPr id="0" name=""/>
        <dsp:cNvSpPr/>
      </dsp:nvSpPr>
      <dsp:spPr>
        <a:xfrm>
          <a:off x="77437" y="224908"/>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32D2663-72E4-E747-A572-CB7EEA9BC76F}">
      <dsp:nvSpPr>
        <dsp:cNvPr id="0" name=""/>
        <dsp:cNvSpPr/>
      </dsp:nvSpPr>
      <dsp:spPr>
        <a:xfrm>
          <a:off x="882738" y="1200053"/>
          <a:ext cx="6594241"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Quality Management</a:t>
          </a:r>
        </a:p>
      </dsp:txBody>
      <dsp:txXfrm>
        <a:off x="882738" y="1200053"/>
        <a:ext cx="6594241" cy="600267"/>
      </dsp:txXfrm>
    </dsp:sp>
    <dsp:sp modelId="{D2A6E966-EB24-1B42-A431-29E0C5CF769D}">
      <dsp:nvSpPr>
        <dsp:cNvPr id="0" name=""/>
        <dsp:cNvSpPr/>
      </dsp:nvSpPr>
      <dsp:spPr>
        <a:xfrm>
          <a:off x="507571" y="1125020"/>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2DBE922-B7E1-9349-989A-FFD3D70952B8}">
      <dsp:nvSpPr>
        <dsp:cNvPr id="0" name=""/>
        <dsp:cNvSpPr/>
      </dsp:nvSpPr>
      <dsp:spPr>
        <a:xfrm>
          <a:off x="1014754" y="2100166"/>
          <a:ext cx="6462224"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Environment Management</a:t>
          </a:r>
        </a:p>
      </dsp:txBody>
      <dsp:txXfrm>
        <a:off x="1014754" y="2100166"/>
        <a:ext cx="6462224" cy="600267"/>
      </dsp:txXfrm>
    </dsp:sp>
    <dsp:sp modelId="{CA2EC9C4-D638-4C46-8763-ADAAE2F2CFF7}">
      <dsp:nvSpPr>
        <dsp:cNvPr id="0" name=""/>
        <dsp:cNvSpPr/>
      </dsp:nvSpPr>
      <dsp:spPr>
        <a:xfrm>
          <a:off x="639587" y="2025133"/>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F00D0D4-FC60-9240-97D2-50EF097C06D9}">
      <dsp:nvSpPr>
        <dsp:cNvPr id="0" name=""/>
        <dsp:cNvSpPr/>
      </dsp:nvSpPr>
      <dsp:spPr>
        <a:xfrm>
          <a:off x="882738" y="3000278"/>
          <a:ext cx="6594241"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Energy Management</a:t>
          </a:r>
        </a:p>
      </dsp:txBody>
      <dsp:txXfrm>
        <a:off x="882738" y="3000278"/>
        <a:ext cx="6594241" cy="600267"/>
      </dsp:txXfrm>
    </dsp:sp>
    <dsp:sp modelId="{A2A24C7C-DAB2-1046-A9B9-1CB3EB63993A}">
      <dsp:nvSpPr>
        <dsp:cNvPr id="0" name=""/>
        <dsp:cNvSpPr/>
      </dsp:nvSpPr>
      <dsp:spPr>
        <a:xfrm>
          <a:off x="507571" y="2925245"/>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7F03BE4-BA85-D342-A4A3-E61233AC8414}">
      <dsp:nvSpPr>
        <dsp:cNvPr id="0" name=""/>
        <dsp:cNvSpPr/>
      </dsp:nvSpPr>
      <dsp:spPr>
        <a:xfrm>
          <a:off x="452604" y="3900391"/>
          <a:ext cx="7024375"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Safety Management</a:t>
          </a:r>
        </a:p>
      </dsp:txBody>
      <dsp:txXfrm>
        <a:off x="452604" y="3900391"/>
        <a:ext cx="7024375" cy="600267"/>
      </dsp:txXfrm>
    </dsp:sp>
    <dsp:sp modelId="{69ED5BDC-AAB1-884B-B4C7-2D39A4317051}">
      <dsp:nvSpPr>
        <dsp:cNvPr id="0" name=""/>
        <dsp:cNvSpPr/>
      </dsp:nvSpPr>
      <dsp:spPr>
        <a:xfrm>
          <a:off x="77437" y="3825358"/>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5B8DD-D032-F748-A981-CB6B016F9411}">
      <dsp:nvSpPr>
        <dsp:cNvPr id="0" name=""/>
        <dsp:cNvSpPr/>
      </dsp:nvSpPr>
      <dsp:spPr>
        <a:xfrm>
          <a:off x="-5427711" y="-831103"/>
          <a:ext cx="6462806" cy="6462806"/>
        </a:xfrm>
        <a:prstGeom prst="blockArc">
          <a:avLst>
            <a:gd name="adj1" fmla="val 18900000"/>
            <a:gd name="adj2" fmla="val 2700000"/>
            <a:gd name="adj3" fmla="val 334"/>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B4DC901-19BA-5B4E-8B5D-1EB169040395}">
      <dsp:nvSpPr>
        <dsp:cNvPr id="0" name=""/>
        <dsp:cNvSpPr/>
      </dsp:nvSpPr>
      <dsp:spPr>
        <a:xfrm>
          <a:off x="452604" y="299941"/>
          <a:ext cx="7024375"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Natural Resource Management</a:t>
          </a:r>
        </a:p>
      </dsp:txBody>
      <dsp:txXfrm>
        <a:off x="452604" y="299941"/>
        <a:ext cx="7024375" cy="600267"/>
      </dsp:txXfrm>
    </dsp:sp>
    <dsp:sp modelId="{5CA9C63E-BE23-0943-B24D-28998F03A859}">
      <dsp:nvSpPr>
        <dsp:cNvPr id="0" name=""/>
        <dsp:cNvSpPr/>
      </dsp:nvSpPr>
      <dsp:spPr>
        <a:xfrm>
          <a:off x="77437" y="224908"/>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32D2663-72E4-E747-A572-CB7EEA9BC76F}">
      <dsp:nvSpPr>
        <dsp:cNvPr id="0" name=""/>
        <dsp:cNvSpPr/>
      </dsp:nvSpPr>
      <dsp:spPr>
        <a:xfrm>
          <a:off x="882738" y="1200053"/>
          <a:ext cx="6594241"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Intellectual Property Management</a:t>
          </a:r>
        </a:p>
      </dsp:txBody>
      <dsp:txXfrm>
        <a:off x="882738" y="1200053"/>
        <a:ext cx="6594241" cy="600267"/>
      </dsp:txXfrm>
    </dsp:sp>
    <dsp:sp modelId="{D2A6E966-EB24-1B42-A431-29E0C5CF769D}">
      <dsp:nvSpPr>
        <dsp:cNvPr id="0" name=""/>
        <dsp:cNvSpPr/>
      </dsp:nvSpPr>
      <dsp:spPr>
        <a:xfrm>
          <a:off x="507571" y="1125020"/>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2DBE922-B7E1-9349-989A-FFD3D70952B8}">
      <dsp:nvSpPr>
        <dsp:cNvPr id="0" name=""/>
        <dsp:cNvSpPr/>
      </dsp:nvSpPr>
      <dsp:spPr>
        <a:xfrm>
          <a:off x="1014754" y="2100166"/>
          <a:ext cx="6462224"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Human Resource Management</a:t>
          </a:r>
        </a:p>
      </dsp:txBody>
      <dsp:txXfrm>
        <a:off x="1014754" y="2100166"/>
        <a:ext cx="6462224" cy="600267"/>
      </dsp:txXfrm>
    </dsp:sp>
    <dsp:sp modelId="{CA2EC9C4-D638-4C46-8763-ADAAE2F2CFF7}">
      <dsp:nvSpPr>
        <dsp:cNvPr id="0" name=""/>
        <dsp:cNvSpPr/>
      </dsp:nvSpPr>
      <dsp:spPr>
        <a:xfrm>
          <a:off x="639587" y="2025133"/>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F00D0D4-FC60-9240-97D2-50EF097C06D9}">
      <dsp:nvSpPr>
        <dsp:cNvPr id="0" name=""/>
        <dsp:cNvSpPr/>
      </dsp:nvSpPr>
      <dsp:spPr>
        <a:xfrm>
          <a:off x="882738" y="3000278"/>
          <a:ext cx="6594241"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Design</a:t>
          </a:r>
          <a:r>
            <a:rPr lang="en-US" sz="3100" kern="1200" baseline="0" dirty="0"/>
            <a:t> Management </a:t>
          </a:r>
          <a:endParaRPr lang="en-US" sz="3100" kern="1200" dirty="0"/>
        </a:p>
      </dsp:txBody>
      <dsp:txXfrm>
        <a:off x="882738" y="3000278"/>
        <a:ext cx="6594241" cy="600267"/>
      </dsp:txXfrm>
    </dsp:sp>
    <dsp:sp modelId="{A2A24C7C-DAB2-1046-A9B9-1CB3EB63993A}">
      <dsp:nvSpPr>
        <dsp:cNvPr id="0" name=""/>
        <dsp:cNvSpPr/>
      </dsp:nvSpPr>
      <dsp:spPr>
        <a:xfrm>
          <a:off x="507571" y="2925245"/>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7F03BE4-BA85-D342-A4A3-E61233AC8414}">
      <dsp:nvSpPr>
        <dsp:cNvPr id="0" name=""/>
        <dsp:cNvSpPr/>
      </dsp:nvSpPr>
      <dsp:spPr>
        <a:xfrm>
          <a:off x="452604" y="3900391"/>
          <a:ext cx="7024375" cy="6002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7646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Overall Company Performance</a:t>
          </a:r>
        </a:p>
      </dsp:txBody>
      <dsp:txXfrm>
        <a:off x="452604" y="3900391"/>
        <a:ext cx="7024375" cy="600267"/>
      </dsp:txXfrm>
    </dsp:sp>
    <dsp:sp modelId="{69ED5BDC-AAB1-884B-B4C7-2D39A4317051}">
      <dsp:nvSpPr>
        <dsp:cNvPr id="0" name=""/>
        <dsp:cNvSpPr/>
      </dsp:nvSpPr>
      <dsp:spPr>
        <a:xfrm>
          <a:off x="77437" y="3825358"/>
          <a:ext cx="750333" cy="750333"/>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4356FF-007C-4839-B541-5E121014CE80}" type="datetimeFigureOut">
              <a:rPr lang="en-IN" smtClean="0"/>
              <a:t>28-10-2017</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E9FB23-6858-448A-A561-F8CFADEE1097}" type="slidenum">
              <a:rPr lang="en-IN" smtClean="0"/>
              <a:t>‹#›</a:t>
            </a:fld>
            <a:endParaRPr lang="en-IN" dirty="0"/>
          </a:p>
        </p:txBody>
      </p:sp>
    </p:spTree>
    <p:extLst>
      <p:ext uri="{BB962C8B-B14F-4D97-AF65-F5344CB8AC3E}">
        <p14:creationId xmlns:p14="http://schemas.microsoft.com/office/powerpoint/2010/main" val="22834739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391FF1-8F95-498C-BCAF-A892011492A2}" type="datetimeFigureOut">
              <a:rPr lang="en-US" smtClean="0"/>
              <a:t>28-Oct-17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5BCF5-4B62-445A-BF7E-E18E64ABCDAF}" type="slidenum">
              <a:rPr lang="en-US" smtClean="0"/>
              <a:t>‹#›</a:t>
            </a:fld>
            <a:endParaRPr lang="en-US" dirty="0"/>
          </a:p>
        </p:txBody>
      </p:sp>
    </p:spTree>
    <p:extLst>
      <p:ext uri="{BB962C8B-B14F-4D97-AF65-F5344CB8AC3E}">
        <p14:creationId xmlns:p14="http://schemas.microsoft.com/office/powerpoint/2010/main" val="26382349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1566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36</a:t>
            </a:fld>
            <a:endParaRPr lang="en-US" dirty="0"/>
          </a:p>
        </p:txBody>
      </p:sp>
    </p:spTree>
    <p:extLst>
      <p:ext uri="{BB962C8B-B14F-4D97-AF65-F5344CB8AC3E}">
        <p14:creationId xmlns:p14="http://schemas.microsoft.com/office/powerpoint/2010/main" val="2729513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8054F47-2E7E-48A9-88F3-6CD6F4445ABF}" type="datetime1">
              <a:rPr lang="en-US" smtClean="0"/>
              <a:t>28-Oct-17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A75F5-7524-4418-94C4-DD4A9F878757}"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32465056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8BF0A9-EB1F-4C7D-9967-B02C85220019}" type="datetime1">
              <a:rPr lang="en-US" smtClean="0"/>
              <a:t>28-Oct-17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A75F5-7524-4418-94C4-DD4A9F878757}"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285641846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8E69A6-71D7-4487-8F7A-CE9C1661E28C}" type="datetime1">
              <a:rPr lang="en-US" smtClean="0"/>
              <a:t>28-Oct-17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A75F5-7524-4418-94C4-DD4A9F878757}"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403980046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267A8D-D39A-4914-96FD-5FC2D74EC036}" type="datetime1">
              <a:rPr lang="en-US" smtClean="0"/>
              <a:t>28-Oct-17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A75F5-7524-4418-94C4-DD4A9F878757}"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8250686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C492D8-4590-4FDE-B03C-2AD740BE2BDC}" type="datetime1">
              <a:rPr lang="en-US" smtClean="0"/>
              <a:t>28-Oct-17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43A75F5-7524-4418-94C4-DD4A9F878757}"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28407461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867DAE-6366-4642-BA17-0D7F73B9D29A}" type="datetime1">
              <a:rPr lang="en-US" smtClean="0"/>
              <a:t>28-Oct-17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43A75F5-7524-4418-94C4-DD4A9F878757}" type="slidenum">
              <a:rPr lang="en-US" smtClean="0"/>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166108866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FDE886-03A2-4D64-B8E9-4C6FACCDBFC9}" type="datetime1">
              <a:rPr lang="en-US" smtClean="0"/>
              <a:t>28-Oct-17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43A75F5-7524-4418-94C4-DD4A9F878757}" type="slidenum">
              <a:rPr lang="en-US" smtClean="0"/>
              <a:t>‹#›</a:t>
            </a:fld>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249563344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A083A0-DD32-477F-A112-ECC86D584765}" type="datetime1">
              <a:rPr lang="en-US" smtClean="0"/>
              <a:t>28-Oct-17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43A75F5-7524-4418-94C4-DD4A9F878757}" type="slidenum">
              <a:rPr lang="en-US" smtClean="0"/>
              <a:t>‹#›</a:t>
            </a:fld>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214084152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6FD25D-A474-4265-BDDA-4629DA0E5A1F}" type="datetime1">
              <a:rPr lang="en-US" smtClean="0"/>
              <a:t>28-Oct-17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43A75F5-7524-4418-94C4-DD4A9F878757}" type="slidenum">
              <a:rPr lang="en-US" smtClean="0"/>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77672205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DA955E-C7AA-4650-87DC-1C23839E6588}" type="datetime1">
              <a:rPr lang="en-US" smtClean="0"/>
              <a:t>28-Oct-17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43A75F5-7524-4418-94C4-DD4A9F878757}" type="slidenum">
              <a:rPr lang="en-US" smtClean="0"/>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280124758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070843-26E5-4B9E-947A-C7EC3088A933}" type="datetime1">
              <a:rPr lang="en-US" smtClean="0"/>
              <a:t>28-Oct-17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43A75F5-7524-4418-94C4-DD4A9F878757}" type="slidenum">
              <a:rPr lang="en-US" smtClean="0"/>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9400" y="0"/>
            <a:ext cx="930712" cy="916695"/>
          </a:xfrm>
          <a:prstGeom prst="rect">
            <a:avLst/>
          </a:prstGeom>
        </p:spPr>
      </p:pic>
    </p:spTree>
    <p:extLst>
      <p:ext uri="{BB962C8B-B14F-4D97-AF65-F5344CB8AC3E}">
        <p14:creationId xmlns:p14="http://schemas.microsoft.com/office/powerpoint/2010/main" val="179610005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E68C91-71E7-4B8B-95F6-65B33085A2CA}" type="datetime1">
              <a:rPr lang="en-US" smtClean="0"/>
              <a:t>28-Oct-17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3A75F5-7524-4418-94C4-DD4A9F878757}" type="slidenum">
              <a:rPr lang="en-US" smtClean="0"/>
              <a:t>‹#›</a:t>
            </a:fld>
            <a:endParaRPr lang="en-US" dirty="0"/>
          </a:p>
        </p:txBody>
      </p:sp>
    </p:spTree>
    <p:extLst>
      <p:ext uri="{BB962C8B-B14F-4D97-AF65-F5344CB8AC3E}">
        <p14:creationId xmlns:p14="http://schemas.microsoft.com/office/powerpoint/2010/main" val="3168905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6.bin"/><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6.xml"/><Relationship Id="rId7" Type="http://schemas.openxmlformats.org/officeDocument/2006/relationships/image" Target="file:///C:\Icon%20gallery\Mechanical\Gear_03.emf" TargetMode="External"/><Relationship Id="rId12" Type="http://schemas.openxmlformats.org/officeDocument/2006/relationships/image" Target="../media/image16.jpe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11.emf"/><Relationship Id="rId11" Type="http://schemas.openxmlformats.org/officeDocument/2006/relationships/image" Target="../media/image15.jpeg"/><Relationship Id="rId5" Type="http://schemas.openxmlformats.org/officeDocument/2006/relationships/image" Target="../media/image3.emf"/><Relationship Id="rId10" Type="http://schemas.openxmlformats.org/officeDocument/2006/relationships/image" Target="../media/image14.jpeg"/><Relationship Id="rId4" Type="http://schemas.openxmlformats.org/officeDocument/2006/relationships/oleObject" Target="../embeddings/oleObject7.bin"/><Relationship Id="rId9"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17.png"/><Relationship Id="rId5" Type="http://schemas.openxmlformats.org/officeDocument/2006/relationships/image" Target="../media/image3.e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12.xml"/><Relationship Id="rId7" Type="http://schemas.openxmlformats.org/officeDocument/2006/relationships/oleObject" Target="../embeddings/oleObject9.bin"/><Relationship Id="rId2" Type="http://schemas.openxmlformats.org/officeDocument/2006/relationships/tags" Target="../tags/tag11.xml"/><Relationship Id="rId1" Type="http://schemas.openxmlformats.org/officeDocument/2006/relationships/vmlDrawing" Target="../drawings/vmlDrawing8.vml"/><Relationship Id="rId6" Type="http://schemas.openxmlformats.org/officeDocument/2006/relationships/slideLayout" Target="../slideLayouts/slideLayout6.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6.emf"/><Relationship Id="rId4"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JPG"/><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18.png"/><Relationship Id="rId5" Type="http://schemas.openxmlformats.org/officeDocument/2006/relationships/image" Target="../media/image6.e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xml"/><Relationship Id="rId1" Type="http://schemas.openxmlformats.org/officeDocument/2006/relationships/vmlDrawing" Target="../drawings/vmlDrawing11.vml"/><Relationship Id="rId6" Type="http://schemas.openxmlformats.org/officeDocument/2006/relationships/image" Target="../media/image6.emf"/><Relationship Id="rId5" Type="http://schemas.openxmlformats.org/officeDocument/2006/relationships/oleObject" Target="../embeddings/oleObject12.bin"/><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vmlDrawing" Target="../drawings/vmlDrawing12.v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oleObject" Target="../embeddings/oleObject13.bin"/></Relationships>
</file>

<file path=ppt/slides/_rels/slide3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0.xml"/><Relationship Id="rId7" Type="http://schemas.openxmlformats.org/officeDocument/2006/relationships/oleObject" Target="../embeddings/oleObject14.bin"/><Relationship Id="rId2" Type="http://schemas.openxmlformats.org/officeDocument/2006/relationships/tags" Target="../tags/tag19.xml"/><Relationship Id="rId1" Type="http://schemas.openxmlformats.org/officeDocument/2006/relationships/vmlDrawing" Target="../drawings/vmlDrawing13.vml"/><Relationship Id="rId6" Type="http://schemas.openxmlformats.org/officeDocument/2006/relationships/slideLayout" Target="../slideLayouts/slideLayout6.xml"/><Relationship Id="rId5" Type="http://schemas.openxmlformats.org/officeDocument/2006/relationships/tags" Target="../tags/tag22.xml"/><Relationship Id="rId4" Type="http://schemas.openxmlformats.org/officeDocument/2006/relationships/tags" Target="../tags/tag21.xml"/></Relationships>
</file>

<file path=ppt/slides/_rels/slide3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4.xml"/><Relationship Id="rId7" Type="http://schemas.openxmlformats.org/officeDocument/2006/relationships/oleObject" Target="../embeddings/oleObject15.bin"/><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slideLayout" Target="../slideLayouts/slideLayout6.xml"/><Relationship Id="rId5" Type="http://schemas.openxmlformats.org/officeDocument/2006/relationships/tags" Target="../tags/tag26.xml"/><Relationship Id="rId4" Type="http://schemas.openxmlformats.org/officeDocument/2006/relationships/tags" Target="../tags/tag25.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9.xml"/><Relationship Id="rId7" Type="http://schemas.openxmlformats.org/officeDocument/2006/relationships/image" Target="../media/image38.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7.png"/><Relationship Id="rId5" Type="http://schemas.openxmlformats.org/officeDocument/2006/relationships/slideLayout" Target="../slideLayouts/slideLayout6.xml"/><Relationship Id="rId4" Type="http://schemas.openxmlformats.org/officeDocument/2006/relationships/tags" Target="../tags/tag30.xml"/><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file:///C:\Icon%20gallery\Ideas\Idea_bulb_1.emf" TargetMode="External"/><Relationship Id="rId3" Type="http://schemas.openxmlformats.org/officeDocument/2006/relationships/slideLayout" Target="../slideLayouts/slideLayout6.xml"/><Relationship Id="rId7" Type="http://schemas.openxmlformats.org/officeDocument/2006/relationships/image" Target="../media/image41.emf"/><Relationship Id="rId2" Type="http://schemas.openxmlformats.org/officeDocument/2006/relationships/tags" Target="../tags/tag31.xml"/><Relationship Id="rId1" Type="http://schemas.openxmlformats.org/officeDocument/2006/relationships/vmlDrawing" Target="../drawings/vmlDrawing15.vml"/><Relationship Id="rId6" Type="http://schemas.openxmlformats.org/officeDocument/2006/relationships/image" Target="../media/image3.emf"/><Relationship Id="rId5" Type="http://schemas.openxmlformats.org/officeDocument/2006/relationships/oleObject" Target="../embeddings/oleObject16.bin"/><Relationship Id="rId4" Type="http://schemas.openxmlformats.org/officeDocument/2006/relationships/notesSlide" Target="../notesSlides/notesSlide2.xml"/><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2.xml"/><Relationship Id="rId1" Type="http://schemas.openxmlformats.org/officeDocument/2006/relationships/vmlDrawing" Target="../drawings/vmlDrawing16.vml"/><Relationship Id="rId5" Type="http://schemas.openxmlformats.org/officeDocument/2006/relationships/image" Target="../media/image3.e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3.xml"/><Relationship Id="rId1" Type="http://schemas.openxmlformats.org/officeDocument/2006/relationships/vmlDrawing" Target="../drawings/vmlDrawing17.vml"/><Relationship Id="rId5" Type="http://schemas.openxmlformats.org/officeDocument/2006/relationships/image" Target="../media/image3.emf"/><Relationship Id="rId4" Type="http://schemas.openxmlformats.org/officeDocument/2006/relationships/oleObject" Target="../embeddings/oleObject18.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4.xml"/><Relationship Id="rId1" Type="http://schemas.openxmlformats.org/officeDocument/2006/relationships/vmlDrawing" Target="../drawings/vmlDrawing18.vml"/><Relationship Id="rId5" Type="http://schemas.openxmlformats.org/officeDocument/2006/relationships/image" Target="../media/image3.emf"/><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5.xml"/><Relationship Id="rId7" Type="http://schemas.openxmlformats.org/officeDocument/2006/relationships/oleObject" Target="../embeddings/oleObject4.bin"/><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slideLayout" Target="../slideLayouts/slideLayout6.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37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Title 2"/>
          <p:cNvSpPr txBox="1">
            <a:spLocks/>
          </p:cNvSpPr>
          <p:nvPr/>
        </p:nvSpPr>
        <p:spPr bwMode="auto">
          <a:xfrm>
            <a:off x="1526476" y="3471863"/>
            <a:ext cx="65532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3200" b="0" cap="none"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algn="ctr"/>
            <a:r>
              <a:rPr lang="en-US" sz="3600" b="1" dirty="0"/>
              <a:t>Financial Support to MSMEs in ZED Certification Scheme</a:t>
            </a:r>
            <a:endParaRPr lang="en-US" sz="3600" b="1" kern="0" dirty="0">
              <a:solidFill>
                <a:srgbClr val="000000"/>
              </a:solidFill>
            </a:endParaRPr>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3800" y="1147920"/>
            <a:ext cx="2008990" cy="1978733"/>
          </a:xfrm>
          <a:prstGeom prst="rect">
            <a:avLst/>
          </a:prstGeom>
        </p:spPr>
      </p:pic>
      <p:pic>
        <p:nvPicPr>
          <p:cNvPr id="6" name="Picture 5" descr="http://qpg.co.in/yahoo_site_admin/assets/images/QCI_3.320180122_std.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38600" y="5136144"/>
            <a:ext cx="1038495" cy="133457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itle 2"/>
          <p:cNvSpPr txBox="1">
            <a:spLocks/>
          </p:cNvSpPr>
          <p:nvPr/>
        </p:nvSpPr>
        <p:spPr bwMode="auto">
          <a:xfrm>
            <a:off x="1255284" y="6504057"/>
            <a:ext cx="6682762"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3200" b="0" cap="none"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algn="ctr"/>
            <a:r>
              <a:rPr lang="en-US" sz="2000" b="1" dirty="0"/>
              <a:t>National Monitoring and Implementing Unit (NMIU)</a:t>
            </a:r>
          </a:p>
          <a:p>
            <a:pPr algn="ctr"/>
            <a:endParaRPr lang="en-US" sz="300" b="1" dirty="0"/>
          </a:p>
        </p:txBody>
      </p:sp>
      <p:sp>
        <p:nvSpPr>
          <p:cNvPr id="10" name="Title 2"/>
          <p:cNvSpPr txBox="1">
            <a:spLocks/>
          </p:cNvSpPr>
          <p:nvPr/>
        </p:nvSpPr>
        <p:spPr bwMode="auto">
          <a:xfrm>
            <a:off x="1396914" y="3074313"/>
            <a:ext cx="66827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3200" b="0" cap="none"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algn="ctr"/>
            <a:endParaRPr lang="en-US" sz="400" b="1" dirty="0"/>
          </a:p>
          <a:p>
            <a:pPr algn="ctr"/>
            <a:r>
              <a:rPr lang="en-US" sz="2400" b="1" kern="0" dirty="0">
                <a:solidFill>
                  <a:srgbClr val="000000"/>
                </a:solidFill>
              </a:rPr>
              <a:t>presents</a:t>
            </a:r>
          </a:p>
        </p:txBody>
      </p:sp>
      <p:sp>
        <p:nvSpPr>
          <p:cNvPr id="11" name="Title 2"/>
          <p:cNvSpPr txBox="1">
            <a:spLocks/>
          </p:cNvSpPr>
          <p:nvPr/>
        </p:nvSpPr>
        <p:spPr bwMode="auto">
          <a:xfrm>
            <a:off x="1396914" y="4573741"/>
            <a:ext cx="66827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lgn="l" defTabSz="913526" rtl="0" eaLnBrk="1" fontAlgn="base" hangingPunct="1">
              <a:spcBef>
                <a:spcPct val="0"/>
              </a:spcBef>
              <a:spcAft>
                <a:spcPct val="0"/>
              </a:spcAft>
              <a:tabLst>
                <a:tab pos="275353" algn="l"/>
              </a:tabLst>
              <a:defRPr sz="3200" b="0" cap="none" baseline="0">
                <a:solidFill>
                  <a:schemeClr val="tx2"/>
                </a:solidFill>
                <a:latin typeface="+mj-lt"/>
                <a:ea typeface="Arial Unicode MS" pitchFamily="34" charset="-128"/>
                <a:cs typeface="Arial Unicode MS" pitchFamily="34" charset="-128"/>
              </a:defRPr>
            </a:lvl1pPr>
            <a:lvl2pPr algn="l" defTabSz="913526" rtl="0" eaLnBrk="1" fontAlgn="base" hangingPunct="1">
              <a:spcBef>
                <a:spcPct val="0"/>
              </a:spcBef>
              <a:spcAft>
                <a:spcPct val="0"/>
              </a:spcAft>
              <a:defRPr sz="1900" b="1">
                <a:solidFill>
                  <a:schemeClr val="tx2"/>
                </a:solidFill>
                <a:latin typeface="Arial" charset="0"/>
              </a:defRPr>
            </a:lvl2pPr>
            <a:lvl3pPr algn="l" defTabSz="913526" rtl="0" eaLnBrk="1" fontAlgn="base" hangingPunct="1">
              <a:spcBef>
                <a:spcPct val="0"/>
              </a:spcBef>
              <a:spcAft>
                <a:spcPct val="0"/>
              </a:spcAft>
              <a:defRPr sz="1900" b="1">
                <a:solidFill>
                  <a:schemeClr val="tx2"/>
                </a:solidFill>
                <a:latin typeface="Arial" charset="0"/>
              </a:defRPr>
            </a:lvl3pPr>
            <a:lvl4pPr algn="l" defTabSz="913526" rtl="0" eaLnBrk="1" fontAlgn="base" hangingPunct="1">
              <a:spcBef>
                <a:spcPct val="0"/>
              </a:spcBef>
              <a:spcAft>
                <a:spcPct val="0"/>
              </a:spcAft>
              <a:defRPr sz="1900" b="1">
                <a:solidFill>
                  <a:schemeClr val="tx2"/>
                </a:solidFill>
                <a:latin typeface="Arial" charset="0"/>
              </a:defRPr>
            </a:lvl4pPr>
            <a:lvl5pPr algn="l" defTabSz="913526" rtl="0" eaLnBrk="1" fontAlgn="base" hangingPunct="1">
              <a:spcBef>
                <a:spcPct val="0"/>
              </a:spcBef>
              <a:spcAft>
                <a:spcPct val="0"/>
              </a:spcAft>
              <a:defRPr sz="1900" b="1">
                <a:solidFill>
                  <a:schemeClr val="tx2"/>
                </a:solidFill>
                <a:latin typeface="Arial" charset="0"/>
              </a:defRPr>
            </a:lvl5pPr>
            <a:lvl6pPr marL="466481" algn="l" defTabSz="913526" rtl="0" eaLnBrk="1" fontAlgn="base" hangingPunct="1">
              <a:spcBef>
                <a:spcPct val="0"/>
              </a:spcBef>
              <a:spcAft>
                <a:spcPct val="0"/>
              </a:spcAft>
              <a:defRPr sz="1900" b="1">
                <a:solidFill>
                  <a:schemeClr val="tx2"/>
                </a:solidFill>
                <a:latin typeface="Arial" charset="0"/>
              </a:defRPr>
            </a:lvl6pPr>
            <a:lvl7pPr marL="932962" algn="l" defTabSz="913526" rtl="0" eaLnBrk="1" fontAlgn="base" hangingPunct="1">
              <a:spcBef>
                <a:spcPct val="0"/>
              </a:spcBef>
              <a:spcAft>
                <a:spcPct val="0"/>
              </a:spcAft>
              <a:defRPr sz="1900" b="1">
                <a:solidFill>
                  <a:schemeClr val="tx2"/>
                </a:solidFill>
                <a:latin typeface="Arial" charset="0"/>
              </a:defRPr>
            </a:lvl7pPr>
            <a:lvl8pPr marL="1399443" algn="l" defTabSz="913526" rtl="0" eaLnBrk="1" fontAlgn="base" hangingPunct="1">
              <a:spcBef>
                <a:spcPct val="0"/>
              </a:spcBef>
              <a:spcAft>
                <a:spcPct val="0"/>
              </a:spcAft>
              <a:defRPr sz="1900" b="1">
                <a:solidFill>
                  <a:schemeClr val="tx2"/>
                </a:solidFill>
                <a:latin typeface="Arial" charset="0"/>
              </a:defRPr>
            </a:lvl8pPr>
            <a:lvl9pPr marL="1865925" algn="l" defTabSz="913526" rtl="0" eaLnBrk="1" fontAlgn="base" hangingPunct="1">
              <a:spcBef>
                <a:spcPct val="0"/>
              </a:spcBef>
              <a:spcAft>
                <a:spcPct val="0"/>
              </a:spcAft>
              <a:defRPr sz="1900" b="1">
                <a:solidFill>
                  <a:schemeClr val="tx2"/>
                </a:solidFill>
                <a:latin typeface="Arial" charset="0"/>
              </a:defRPr>
            </a:lvl9pPr>
          </a:lstStyle>
          <a:p>
            <a:pPr algn="ctr"/>
            <a:endParaRPr lang="en-US" sz="400" b="1" dirty="0"/>
          </a:p>
          <a:p>
            <a:pPr algn="ctr"/>
            <a:r>
              <a:rPr lang="en-US" sz="2400" b="1" kern="0" dirty="0">
                <a:solidFill>
                  <a:srgbClr val="000000"/>
                </a:solidFill>
              </a:rPr>
              <a:t>in association with</a:t>
            </a:r>
          </a:p>
        </p:txBody>
      </p:sp>
    </p:spTree>
    <p:extLst>
      <p:ext uri="{BB962C8B-B14F-4D97-AF65-F5344CB8AC3E}">
        <p14:creationId xmlns:p14="http://schemas.microsoft.com/office/powerpoint/2010/main" val="358877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43A75F5-7524-4418-94C4-DD4A9F878757}" type="slidenum">
              <a:rPr lang="en-US" smtClean="0"/>
              <a:t>10</a:t>
            </a:fld>
            <a:endParaRPr lang="en-US" dirty="0"/>
          </a:p>
        </p:txBody>
      </p:sp>
      <p:graphicFrame>
        <p:nvGraphicFramePr>
          <p:cNvPr id="9" name="Diagram 8"/>
          <p:cNvGraphicFramePr/>
          <p:nvPr>
            <p:extLst/>
          </p:nvPr>
        </p:nvGraphicFramePr>
        <p:xfrm>
          <a:off x="914400" y="1676400"/>
          <a:ext cx="7543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104551" y="5634335"/>
            <a:ext cx="495649" cy="461665"/>
          </a:xfrm>
          <a:prstGeom prst="rect">
            <a:avLst/>
          </a:prstGeom>
          <a:noFill/>
        </p:spPr>
        <p:txBody>
          <a:bodyPr wrap="none" rtlCol="0">
            <a:spAutoFit/>
          </a:bodyPr>
          <a:lstStyle/>
          <a:p>
            <a:r>
              <a:rPr lang="en-US" sz="2400" b="1" dirty="0"/>
              <a:t>10</a:t>
            </a:r>
          </a:p>
        </p:txBody>
      </p:sp>
      <p:sp>
        <p:nvSpPr>
          <p:cNvPr id="6" name="TextBox 5"/>
          <p:cNvSpPr txBox="1"/>
          <p:nvPr/>
        </p:nvSpPr>
        <p:spPr>
          <a:xfrm>
            <a:off x="1600200" y="4796135"/>
            <a:ext cx="340158" cy="461665"/>
          </a:xfrm>
          <a:prstGeom prst="rect">
            <a:avLst/>
          </a:prstGeom>
          <a:noFill/>
        </p:spPr>
        <p:txBody>
          <a:bodyPr wrap="none" rtlCol="0">
            <a:spAutoFit/>
          </a:bodyPr>
          <a:lstStyle/>
          <a:p>
            <a:r>
              <a:rPr lang="en-US" sz="2400" b="1" dirty="0"/>
              <a:t>9</a:t>
            </a:r>
          </a:p>
        </p:txBody>
      </p:sp>
      <p:sp>
        <p:nvSpPr>
          <p:cNvPr id="7" name="TextBox 6"/>
          <p:cNvSpPr txBox="1"/>
          <p:nvPr/>
        </p:nvSpPr>
        <p:spPr>
          <a:xfrm>
            <a:off x="1752600" y="3886200"/>
            <a:ext cx="340158" cy="461665"/>
          </a:xfrm>
          <a:prstGeom prst="rect">
            <a:avLst/>
          </a:prstGeom>
          <a:noFill/>
        </p:spPr>
        <p:txBody>
          <a:bodyPr wrap="none" rtlCol="0">
            <a:spAutoFit/>
          </a:bodyPr>
          <a:lstStyle/>
          <a:p>
            <a:r>
              <a:rPr lang="en-US" sz="2400" b="1" dirty="0"/>
              <a:t>8</a:t>
            </a:r>
          </a:p>
        </p:txBody>
      </p:sp>
      <p:sp>
        <p:nvSpPr>
          <p:cNvPr id="8" name="TextBox 7"/>
          <p:cNvSpPr txBox="1"/>
          <p:nvPr/>
        </p:nvSpPr>
        <p:spPr>
          <a:xfrm>
            <a:off x="1600200" y="2971800"/>
            <a:ext cx="340158" cy="461665"/>
          </a:xfrm>
          <a:prstGeom prst="rect">
            <a:avLst/>
          </a:prstGeom>
          <a:noFill/>
        </p:spPr>
        <p:txBody>
          <a:bodyPr wrap="none" rtlCol="0">
            <a:spAutoFit/>
          </a:bodyPr>
          <a:lstStyle/>
          <a:p>
            <a:r>
              <a:rPr lang="en-US" sz="2400" b="1" dirty="0"/>
              <a:t>7</a:t>
            </a:r>
          </a:p>
        </p:txBody>
      </p:sp>
      <p:sp>
        <p:nvSpPr>
          <p:cNvPr id="10" name="TextBox 9"/>
          <p:cNvSpPr txBox="1"/>
          <p:nvPr/>
        </p:nvSpPr>
        <p:spPr>
          <a:xfrm>
            <a:off x="1182296" y="2057400"/>
            <a:ext cx="340158" cy="461665"/>
          </a:xfrm>
          <a:prstGeom prst="rect">
            <a:avLst/>
          </a:prstGeom>
          <a:noFill/>
        </p:spPr>
        <p:txBody>
          <a:bodyPr wrap="none" rtlCol="0">
            <a:spAutoFit/>
          </a:bodyPr>
          <a:lstStyle/>
          <a:p>
            <a:r>
              <a:rPr lang="en-US" sz="2400" b="1" dirty="0"/>
              <a:t>6</a:t>
            </a:r>
          </a:p>
        </p:txBody>
      </p:sp>
      <p:sp>
        <p:nvSpPr>
          <p:cNvPr id="12" name="Title 1"/>
          <p:cNvSpPr txBox="1">
            <a:spLocks/>
          </p:cNvSpPr>
          <p:nvPr/>
        </p:nvSpPr>
        <p:spPr>
          <a:xfrm>
            <a:off x="2895600" y="1167457"/>
            <a:ext cx="3581400" cy="528935"/>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ZED DISCIPLINES</a:t>
            </a:r>
          </a:p>
        </p:txBody>
      </p:sp>
    </p:spTree>
    <p:extLst>
      <p:ext uri="{BB962C8B-B14F-4D97-AF65-F5344CB8AC3E}">
        <p14:creationId xmlns:p14="http://schemas.microsoft.com/office/powerpoint/2010/main" val="32343033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hart 104"/>
          <p:cNvGraphicFramePr>
            <a:graphicFrameLocks/>
          </p:cNvGraphicFramePr>
          <p:nvPr>
            <p:extLst/>
          </p:nvPr>
        </p:nvGraphicFramePr>
        <p:xfrm>
          <a:off x="241430" y="1197499"/>
          <a:ext cx="8661140" cy="56812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Object 3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75" name="think-cell Slide" r:id="rId5" imgW="270" imgH="270" progId="TCLayout.ActiveDocument.1">
                  <p:embed/>
                </p:oleObj>
              </mc:Choice>
              <mc:Fallback>
                <p:oleObj name="think-cell Slide" r:id="rId5" imgW="270" imgH="270" progId="TCLayout.ActiveDocument.1">
                  <p:embed/>
                  <p:pic>
                    <p:nvPicPr>
                      <p:cNvPr id="35" name="Object 3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267695" y="74991"/>
            <a:ext cx="5486400" cy="98488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sz="3200" dirty="0"/>
              <a:t>Major Interventions covered in ZED Parameters</a:t>
            </a:r>
            <a:endParaRPr lang="en-GB" sz="3200" dirty="0"/>
          </a:p>
        </p:txBody>
      </p:sp>
    </p:spTree>
    <p:extLst>
      <p:ext uri="{BB962C8B-B14F-4D97-AF65-F5344CB8AC3E}">
        <p14:creationId xmlns:p14="http://schemas.microsoft.com/office/powerpoint/2010/main" val="65054442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41999" name="think-cell Slide" r:id="rId4" imgW="270" imgH="270" progId="TCLayout.ActiveDocument.1">
                  <p:embed/>
                </p:oleObj>
              </mc:Choice>
              <mc:Fallback>
                <p:oleObj name="think-cell Slide" r:id="rId4" imgW="270" imgH="270" progId="TCLayout.ActiveDocument.1">
                  <p:embed/>
                  <p:pic>
                    <p:nvPicPr>
                      <p:cNvPr id="35" name="Object 34" hidden="1"/>
                      <p:cNvPicPr/>
                      <p:nvPr/>
                    </p:nvPicPr>
                    <p:blipFill>
                      <a:blip r:embed="rId5"/>
                      <a:stretch>
                        <a:fillRect/>
                      </a:stretch>
                    </p:blipFill>
                    <p:spPr>
                      <a:xfrm>
                        <a:off x="267880" y="201284"/>
                        <a:ext cx="1495" cy="1495"/>
                      </a:xfrm>
                      <a:prstGeom prst="rect">
                        <a:avLst/>
                      </a:prstGeom>
                    </p:spPr>
                  </p:pic>
                </p:oleObj>
              </mc:Fallback>
            </mc:AlternateContent>
          </a:graphicData>
        </a:graphic>
      </p:graphicFrame>
      <p:grpSp>
        <p:nvGrpSpPr>
          <p:cNvPr id="3" name="Group 2"/>
          <p:cNvGrpSpPr/>
          <p:nvPr/>
        </p:nvGrpSpPr>
        <p:grpSpPr>
          <a:xfrm>
            <a:off x="1406376" y="2209800"/>
            <a:ext cx="6518424" cy="3810000"/>
            <a:chOff x="1722260" y="2861201"/>
            <a:chExt cx="6197262" cy="3530523"/>
          </a:xfrm>
        </p:grpSpPr>
        <p:sp>
          <p:nvSpPr>
            <p:cNvPr id="58" name="Rectangle 57"/>
            <p:cNvSpPr>
              <a:spLocks/>
            </p:cNvSpPr>
            <p:nvPr/>
          </p:nvSpPr>
          <p:spPr>
            <a:xfrm>
              <a:off x="1722260" y="2861201"/>
              <a:ext cx="6197262" cy="3530523"/>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6000" dirty="0">
                <a:solidFill>
                  <a:srgbClr val="000000"/>
                </a:solidFill>
              </a:endParaRPr>
            </a:p>
          </p:txBody>
        </p:sp>
        <p:sp>
          <p:nvSpPr>
            <p:cNvPr id="59" name="Rectangle 3"/>
            <p:cNvSpPr txBox="1">
              <a:spLocks/>
            </p:cNvSpPr>
            <p:nvPr/>
          </p:nvSpPr>
          <p:spPr>
            <a:xfrm>
              <a:off x="1722260" y="2861201"/>
              <a:ext cx="6197262" cy="436129"/>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rgbClr val="FFFFFF"/>
                  </a:solidFill>
                </a:rPr>
                <a:t>Each parameter comprises of 5 Maturity levels</a:t>
              </a:r>
            </a:p>
          </p:txBody>
        </p:sp>
        <p:grpSp>
          <p:nvGrpSpPr>
            <p:cNvPr id="60" name="Group 59"/>
            <p:cNvGrpSpPr>
              <a:grpSpLocks/>
            </p:cNvGrpSpPr>
            <p:nvPr/>
          </p:nvGrpSpPr>
          <p:grpSpPr>
            <a:xfrm>
              <a:off x="1944287" y="3391441"/>
              <a:ext cx="540000" cy="539633"/>
              <a:chOff x="5995602" y="1489829"/>
              <a:chExt cx="853690" cy="853690"/>
            </a:xfrm>
          </p:grpSpPr>
          <p:pic>
            <p:nvPicPr>
              <p:cNvPr id="94" name="Picture 93"/>
              <p:cNvPicPr>
                <a:picLocks noChangeAspect="1"/>
              </p:cNvPicPr>
              <p:nvPr/>
            </p:nvPicPr>
            <p:blipFill>
              <a:blip r:embed="rId6" r:link="rId7" cstate="print">
                <a:lum bright="50000" contrast="-11000"/>
                <a:extLst>
                  <a:ext uri="{28A0092B-C50C-407E-A947-70E740481C1C}">
                    <a14:useLocalDpi xmlns:a14="http://schemas.microsoft.com/office/drawing/2010/main" val="0"/>
                  </a:ext>
                </a:extLst>
              </a:blip>
              <a:stretch>
                <a:fillRect/>
              </a:stretch>
            </p:blipFill>
            <p:spPr>
              <a:xfrm>
                <a:off x="5995602" y="1489829"/>
                <a:ext cx="853690" cy="853690"/>
              </a:xfrm>
              <a:prstGeom prst="rect">
                <a:avLst/>
              </a:prstGeom>
            </p:spPr>
          </p:pic>
          <p:sp>
            <p:nvSpPr>
              <p:cNvPr id="96" name="Oval 95"/>
              <p:cNvSpPr/>
              <p:nvPr/>
            </p:nvSpPr>
            <p:spPr>
              <a:xfrm>
                <a:off x="6260429" y="1756391"/>
                <a:ext cx="324035" cy="32403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dirty="0">
                  <a:solidFill>
                    <a:srgbClr val="000000"/>
                  </a:solidFill>
                </a:endParaRPr>
              </a:p>
            </p:txBody>
          </p:sp>
          <p:pic>
            <p:nvPicPr>
              <p:cNvPr id="97"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0244" r="90976" b="70896"/>
              <a:stretch/>
            </p:blipFill>
            <p:spPr bwMode="auto">
              <a:xfrm>
                <a:off x="6311788" y="1711325"/>
                <a:ext cx="181088" cy="421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a:grpSpLocks/>
            </p:cNvGrpSpPr>
            <p:nvPr/>
          </p:nvGrpSpPr>
          <p:grpSpPr>
            <a:xfrm>
              <a:off x="1944287" y="3985113"/>
              <a:ext cx="540000" cy="539633"/>
              <a:chOff x="6050516" y="2143003"/>
              <a:chExt cx="616987" cy="616986"/>
            </a:xfrm>
          </p:grpSpPr>
          <p:pic>
            <p:nvPicPr>
              <p:cNvPr id="90" name="Picture 89"/>
              <p:cNvPicPr>
                <a:picLocks noChangeAspect="1"/>
              </p:cNvPicPr>
              <p:nvPr/>
            </p:nvPicPr>
            <p:blipFill>
              <a:blip r:embed="rId6" r:link="rId7" cstate="print">
                <a:lum bright="40000" contrast="-11000"/>
                <a:extLst>
                  <a:ext uri="{28A0092B-C50C-407E-A947-70E740481C1C}">
                    <a14:useLocalDpi xmlns:a14="http://schemas.microsoft.com/office/drawing/2010/main" val="0"/>
                  </a:ext>
                </a:extLst>
              </a:blip>
              <a:stretch>
                <a:fillRect/>
              </a:stretch>
            </p:blipFill>
            <p:spPr>
              <a:xfrm>
                <a:off x="6050516" y="2143003"/>
                <a:ext cx="616987" cy="616986"/>
              </a:xfrm>
              <a:prstGeom prst="rect">
                <a:avLst/>
              </a:prstGeom>
            </p:spPr>
          </p:pic>
          <p:sp>
            <p:nvSpPr>
              <p:cNvPr id="92" name="Oval 91"/>
              <p:cNvSpPr/>
              <p:nvPr/>
            </p:nvSpPr>
            <p:spPr>
              <a:xfrm>
                <a:off x="6241914" y="2335655"/>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dirty="0">
                  <a:solidFill>
                    <a:srgbClr val="000000"/>
                  </a:solidFill>
                </a:endParaRPr>
              </a:p>
            </p:txBody>
          </p:sp>
          <p:pic>
            <p:nvPicPr>
              <p:cNvPr id="93"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588" t="6792" r="69888" b="70897"/>
              <a:stretch/>
            </p:blipFill>
            <p:spPr bwMode="auto">
              <a:xfrm>
                <a:off x="6261784" y="2303338"/>
                <a:ext cx="196482" cy="2957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a:grpSpLocks/>
            </p:cNvGrpSpPr>
            <p:nvPr/>
          </p:nvGrpSpPr>
          <p:grpSpPr>
            <a:xfrm>
              <a:off x="1944287" y="4578785"/>
              <a:ext cx="540000" cy="539633"/>
              <a:chOff x="6050516" y="2909181"/>
              <a:chExt cx="616987" cy="616986"/>
            </a:xfrm>
          </p:grpSpPr>
          <p:pic>
            <p:nvPicPr>
              <p:cNvPr id="87" name="Picture 86"/>
              <p:cNvPicPr>
                <a:picLocks noChangeAspect="1"/>
              </p:cNvPicPr>
              <p:nvPr/>
            </p:nvPicPr>
            <p:blipFill>
              <a:blip r:embed="rId6" r:link="rId7" cstate="print">
                <a:lum bright="30000" contrast="-11000"/>
                <a:extLst>
                  <a:ext uri="{28A0092B-C50C-407E-A947-70E740481C1C}">
                    <a14:useLocalDpi xmlns:a14="http://schemas.microsoft.com/office/drawing/2010/main" val="0"/>
                  </a:ext>
                </a:extLst>
              </a:blip>
              <a:stretch>
                <a:fillRect/>
              </a:stretch>
            </p:blipFill>
            <p:spPr>
              <a:xfrm>
                <a:off x="6050516" y="2909181"/>
                <a:ext cx="616987" cy="616986"/>
              </a:xfrm>
              <a:prstGeom prst="rect">
                <a:avLst/>
              </a:prstGeom>
            </p:spPr>
          </p:pic>
          <p:sp>
            <p:nvSpPr>
              <p:cNvPr id="88" name="Oval 87"/>
              <p:cNvSpPr/>
              <p:nvPr/>
            </p:nvSpPr>
            <p:spPr>
              <a:xfrm>
                <a:off x="6241914" y="3101833"/>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dirty="0">
                  <a:solidFill>
                    <a:srgbClr val="000000"/>
                  </a:solidFill>
                </a:endParaRPr>
              </a:p>
            </p:txBody>
          </p:sp>
          <p:pic>
            <p:nvPicPr>
              <p:cNvPr id="89"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2142" t="4413" r="49302" b="69979"/>
              <a:stretch/>
            </p:blipFill>
            <p:spPr bwMode="auto">
              <a:xfrm>
                <a:off x="6260306" y="3073374"/>
                <a:ext cx="193731" cy="2980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p:cNvGrpSpPr>
              <a:grpSpLocks/>
            </p:cNvGrpSpPr>
            <p:nvPr/>
          </p:nvGrpSpPr>
          <p:grpSpPr>
            <a:xfrm>
              <a:off x="1944287" y="5172456"/>
              <a:ext cx="540000" cy="539633"/>
              <a:chOff x="6050516" y="3674429"/>
              <a:chExt cx="616987" cy="616986"/>
            </a:xfrm>
          </p:grpSpPr>
          <p:pic>
            <p:nvPicPr>
              <p:cNvPr id="82" name="Picture 81"/>
              <p:cNvPicPr>
                <a:picLocks noChangeAspect="1"/>
              </p:cNvPicPr>
              <p:nvPr/>
            </p:nvPicPr>
            <p:blipFill>
              <a:blip r:embed="rId6" r:link="rId7" cstate="print">
                <a:lum bright="20000" contrast="-11000"/>
                <a:extLst>
                  <a:ext uri="{28A0092B-C50C-407E-A947-70E740481C1C}">
                    <a14:useLocalDpi xmlns:a14="http://schemas.microsoft.com/office/drawing/2010/main" val="0"/>
                  </a:ext>
                </a:extLst>
              </a:blip>
              <a:stretch>
                <a:fillRect/>
              </a:stretch>
            </p:blipFill>
            <p:spPr>
              <a:xfrm>
                <a:off x="6050516" y="3674429"/>
                <a:ext cx="616987" cy="616986"/>
              </a:xfrm>
              <a:prstGeom prst="rect">
                <a:avLst/>
              </a:prstGeom>
            </p:spPr>
          </p:pic>
          <p:sp>
            <p:nvSpPr>
              <p:cNvPr id="83" name="Oval 82"/>
              <p:cNvSpPr/>
              <p:nvPr/>
            </p:nvSpPr>
            <p:spPr>
              <a:xfrm>
                <a:off x="6241914" y="3867081"/>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dirty="0">
                  <a:solidFill>
                    <a:srgbClr val="000000"/>
                  </a:solidFill>
                </a:endParaRPr>
              </a:p>
            </p:txBody>
          </p:sp>
          <p:pic>
            <p:nvPicPr>
              <p:cNvPr id="86"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2812" t="2107" r="25297" b="69979"/>
              <a:stretch/>
            </p:blipFill>
            <p:spPr bwMode="auto">
              <a:xfrm>
                <a:off x="6258011" y="3843263"/>
                <a:ext cx="196731" cy="2796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a:grpSpLocks/>
            </p:cNvGrpSpPr>
            <p:nvPr/>
          </p:nvGrpSpPr>
          <p:grpSpPr>
            <a:xfrm>
              <a:off x="1944287" y="5766129"/>
              <a:ext cx="540000" cy="539633"/>
              <a:chOff x="6050516" y="4421832"/>
              <a:chExt cx="616987" cy="616986"/>
            </a:xfrm>
          </p:grpSpPr>
          <p:pic>
            <p:nvPicPr>
              <p:cNvPr id="79" name="Picture 78"/>
              <p:cNvPicPr>
                <a:picLocks noChangeAspect="1"/>
              </p:cNvPicPr>
              <p:nvPr/>
            </p:nvPicPr>
            <p:blipFill>
              <a:blip r:embed="rId6" r:link="rId7" cstate="print">
                <a:lum bright="-31000" contrast="-11000"/>
                <a:extLst>
                  <a:ext uri="{28A0092B-C50C-407E-A947-70E740481C1C}">
                    <a14:useLocalDpi xmlns:a14="http://schemas.microsoft.com/office/drawing/2010/main" val="0"/>
                  </a:ext>
                </a:extLst>
              </a:blip>
              <a:stretch>
                <a:fillRect/>
              </a:stretch>
            </p:blipFill>
            <p:spPr>
              <a:xfrm>
                <a:off x="6050516" y="4421832"/>
                <a:ext cx="616987" cy="616986"/>
              </a:xfrm>
              <a:prstGeom prst="rect">
                <a:avLst/>
              </a:prstGeom>
            </p:spPr>
          </p:pic>
          <p:sp>
            <p:nvSpPr>
              <p:cNvPr id="80" name="Oval 79"/>
              <p:cNvSpPr/>
              <p:nvPr/>
            </p:nvSpPr>
            <p:spPr>
              <a:xfrm>
                <a:off x="6241914" y="4614484"/>
                <a:ext cx="234190" cy="234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fontAlgn="base">
                  <a:spcBef>
                    <a:spcPct val="0"/>
                  </a:spcBef>
                  <a:spcAft>
                    <a:spcPct val="0"/>
                  </a:spcAft>
                </a:pPr>
                <a:endParaRPr lang="en-GB" dirty="0">
                  <a:solidFill>
                    <a:srgbClr val="000000"/>
                  </a:solidFill>
                </a:endParaRPr>
              </a:p>
            </p:txBody>
          </p:sp>
          <p:pic>
            <p:nvPicPr>
              <p:cNvPr id="81" name="Picture 2" descr="http://cache4.asset-cache.net/gc/166081919-tree-growing-royalty-free-vector-icon-set-gettyimages.jpg?v=1&amp;c=IWSAsset&amp;k=2&amp;d=ShQ%2FgA05qjY6Q6yI7BAs%2FOgLkqRyquxrt%2Fe4BaFVa%2FACD5KPh2FgUN%2BJSJv%2B14CAek4M1GUlFNN07hBe1KVoEw%3D%3D"/>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7080" t="-1889" r="-1910" b="66017"/>
              <a:stretch/>
            </p:blipFill>
            <p:spPr bwMode="auto">
              <a:xfrm>
                <a:off x="6267501" y="4581025"/>
                <a:ext cx="192653" cy="31028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131086"/>
            <p:cNvSpPr txBox="1">
              <a:spLocks/>
            </p:cNvSpPr>
            <p:nvPr/>
          </p:nvSpPr>
          <p:spPr>
            <a:xfrm>
              <a:off x="2613803" y="3454455"/>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rgbClr val="FFFFFF"/>
                  </a:solidFill>
                </a:rPr>
                <a:t>Level 1 (0 Marks)</a:t>
              </a:r>
            </a:p>
          </p:txBody>
        </p:sp>
        <p:sp>
          <p:nvSpPr>
            <p:cNvPr id="66" name="Rectangle 131086"/>
            <p:cNvSpPr txBox="1">
              <a:spLocks/>
            </p:cNvSpPr>
            <p:nvPr/>
          </p:nvSpPr>
          <p:spPr>
            <a:xfrm>
              <a:off x="5208324" y="3454455"/>
              <a:ext cx="2576614" cy="413606"/>
            </a:xfrm>
            <a:prstGeom prst="rect">
              <a:avLst/>
            </a:prstGeom>
            <a:solidFill>
              <a:schemeClr val="bg2">
                <a:lumMod val="20000"/>
                <a:lumOff val="8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rgbClr val="000000"/>
                  </a:solidFill>
                </a:rPr>
                <a:t>Learner </a:t>
              </a:r>
            </a:p>
          </p:txBody>
        </p:sp>
        <p:sp>
          <p:nvSpPr>
            <p:cNvPr id="71" name="Rectangle 131086"/>
            <p:cNvSpPr txBox="1">
              <a:spLocks/>
            </p:cNvSpPr>
            <p:nvPr/>
          </p:nvSpPr>
          <p:spPr>
            <a:xfrm>
              <a:off x="2613803" y="4048126"/>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rgbClr val="FFFFFF"/>
                  </a:solidFill>
                </a:rPr>
                <a:t>Level 2 (2 Marks)</a:t>
              </a:r>
            </a:p>
          </p:txBody>
        </p:sp>
        <p:sp>
          <p:nvSpPr>
            <p:cNvPr id="72" name="Rectangle 131086"/>
            <p:cNvSpPr txBox="1">
              <a:spLocks/>
            </p:cNvSpPr>
            <p:nvPr/>
          </p:nvSpPr>
          <p:spPr>
            <a:xfrm>
              <a:off x="5208324" y="4048126"/>
              <a:ext cx="2576614" cy="413606"/>
            </a:xfrm>
            <a:prstGeom prst="rect">
              <a:avLst/>
            </a:prstGeom>
            <a:solidFill>
              <a:schemeClr val="bg2">
                <a:lumMod val="40000"/>
                <a:lumOff val="6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rgbClr val="000000"/>
                  </a:solidFill>
                </a:rPr>
                <a:t>Beginner</a:t>
              </a:r>
            </a:p>
          </p:txBody>
        </p:sp>
        <p:sp>
          <p:nvSpPr>
            <p:cNvPr id="73" name="Rectangle 131086"/>
            <p:cNvSpPr txBox="1">
              <a:spLocks/>
            </p:cNvSpPr>
            <p:nvPr/>
          </p:nvSpPr>
          <p:spPr>
            <a:xfrm>
              <a:off x="2613803" y="4641798"/>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rgbClr val="FFFFFF"/>
                  </a:solidFill>
                </a:rPr>
                <a:t>Level 3 (3 Marks)</a:t>
              </a:r>
            </a:p>
          </p:txBody>
        </p:sp>
        <p:sp>
          <p:nvSpPr>
            <p:cNvPr id="74" name="Rectangle 131086"/>
            <p:cNvSpPr txBox="1">
              <a:spLocks/>
            </p:cNvSpPr>
            <p:nvPr/>
          </p:nvSpPr>
          <p:spPr>
            <a:xfrm>
              <a:off x="5208324" y="4641798"/>
              <a:ext cx="2576614" cy="413606"/>
            </a:xfrm>
            <a:prstGeom prst="rect">
              <a:avLst/>
            </a:prstGeom>
            <a:solidFill>
              <a:schemeClr val="bg2">
                <a:lumMod val="60000"/>
                <a:lumOff val="4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rgbClr val="000000"/>
                  </a:solidFill>
                </a:rPr>
                <a:t>Organized</a:t>
              </a:r>
            </a:p>
          </p:txBody>
        </p:sp>
        <p:sp>
          <p:nvSpPr>
            <p:cNvPr id="75" name="Rectangle 131086"/>
            <p:cNvSpPr txBox="1">
              <a:spLocks/>
            </p:cNvSpPr>
            <p:nvPr/>
          </p:nvSpPr>
          <p:spPr>
            <a:xfrm>
              <a:off x="2609066" y="5235470"/>
              <a:ext cx="2576612"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rgbClr val="FFFFFF"/>
                  </a:solidFill>
                </a:rPr>
                <a:t>Level 4 (4 Marks)</a:t>
              </a:r>
            </a:p>
          </p:txBody>
        </p:sp>
        <p:sp>
          <p:nvSpPr>
            <p:cNvPr id="76" name="Rectangle 131086"/>
            <p:cNvSpPr txBox="1">
              <a:spLocks/>
            </p:cNvSpPr>
            <p:nvPr/>
          </p:nvSpPr>
          <p:spPr>
            <a:xfrm>
              <a:off x="5203589" y="5235470"/>
              <a:ext cx="2576612" cy="413606"/>
            </a:xfrm>
            <a:prstGeom prst="rect">
              <a:avLst/>
            </a:prstGeom>
            <a:solidFill>
              <a:schemeClr val="bg2">
                <a:lumMod val="75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t>Achiever</a:t>
              </a:r>
            </a:p>
          </p:txBody>
        </p:sp>
        <p:sp>
          <p:nvSpPr>
            <p:cNvPr id="77" name="Rectangle 131086"/>
            <p:cNvSpPr txBox="1">
              <a:spLocks/>
            </p:cNvSpPr>
            <p:nvPr/>
          </p:nvSpPr>
          <p:spPr>
            <a:xfrm>
              <a:off x="2613803" y="5829143"/>
              <a:ext cx="2576614" cy="413606"/>
            </a:xfrm>
            <a:prstGeom prst="rect">
              <a:avLst/>
            </a:prstGeom>
            <a:solidFill>
              <a:schemeClr val="accent3"/>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rgbClr val="FFFFFF"/>
                  </a:solidFill>
                </a:rPr>
                <a:t>Level 5 (5 Marks)</a:t>
              </a:r>
            </a:p>
          </p:txBody>
        </p:sp>
        <p:sp>
          <p:nvSpPr>
            <p:cNvPr id="78" name="Rectangle 131086"/>
            <p:cNvSpPr txBox="1">
              <a:spLocks/>
            </p:cNvSpPr>
            <p:nvPr/>
          </p:nvSpPr>
          <p:spPr>
            <a:xfrm>
              <a:off x="5208324" y="5829143"/>
              <a:ext cx="2576614" cy="413606"/>
            </a:xfrm>
            <a:prstGeom prst="rect">
              <a:avLst/>
            </a:prstGeom>
            <a:solidFill>
              <a:schemeClr val="bg2">
                <a:lumMod val="50000"/>
              </a:schemeClr>
            </a:solidFill>
            <a:ln w="9525">
              <a:solidFill>
                <a:srgbClr val="FFFFFF"/>
              </a:solid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r>
                <a:rPr lang="en-US" sz="1800" b="1" dirty="0">
                  <a:solidFill>
                    <a:schemeClr val="bg1"/>
                  </a:solidFill>
                </a:rPr>
                <a:t>World Class</a:t>
              </a:r>
            </a:p>
          </p:txBody>
        </p:sp>
      </p:grpSp>
      <p:sp>
        <p:nvSpPr>
          <p:cNvPr id="40" name="Title 1"/>
          <p:cNvSpPr>
            <a:spLocks noGrp="1"/>
          </p:cNvSpPr>
          <p:nvPr>
            <p:ph type="title"/>
          </p:nvPr>
        </p:nvSpPr>
        <p:spPr>
          <a:xfrm>
            <a:off x="2112888" y="1428028"/>
            <a:ext cx="5105400" cy="781772"/>
          </a:xfrm>
        </p:spPr>
        <p:txBody>
          <a:bodyPr>
            <a:normAutofit/>
          </a:bodyPr>
          <a:lstStyle/>
          <a:p>
            <a:r>
              <a:rPr lang="en-US" sz="3200" b="1" dirty="0"/>
              <a:t>ZED MATURITY LEVELS </a:t>
            </a:r>
          </a:p>
        </p:txBody>
      </p:sp>
    </p:spTree>
    <p:extLst>
      <p:ext uri="{BB962C8B-B14F-4D97-AF65-F5344CB8AC3E}">
        <p14:creationId xmlns:p14="http://schemas.microsoft.com/office/powerpoint/2010/main" val="215199493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43023" name="think-cell Slide" r:id="rId4" imgW="270" imgH="270" progId="TCLayout.ActiveDocument.1">
                  <p:embed/>
                </p:oleObj>
              </mc:Choice>
              <mc:Fallback>
                <p:oleObj name="think-cell Slide" r:id="rId4" imgW="270" imgH="270" progId="TCLayout.ActiveDocument.1">
                  <p:embed/>
                  <p:pic>
                    <p:nvPicPr>
                      <p:cNvPr id="35" name="Object 34" hidden="1"/>
                      <p:cNvPicPr/>
                      <p:nvPr/>
                    </p:nvPicPr>
                    <p:blipFill>
                      <a:blip r:embed="rId5"/>
                      <a:stretch>
                        <a:fillRect/>
                      </a:stretch>
                    </p:blipFill>
                    <p:spPr>
                      <a:xfrm>
                        <a:off x="267880" y="201284"/>
                        <a:ext cx="1495" cy="1495"/>
                      </a:xfrm>
                      <a:prstGeom prst="rect">
                        <a:avLst/>
                      </a:prstGeom>
                    </p:spPr>
                  </p:pic>
                </p:oleObj>
              </mc:Fallback>
            </mc:AlternateContent>
          </a:graphicData>
        </a:graphic>
      </p:graphicFrame>
      <p:pic>
        <p:nvPicPr>
          <p:cNvPr id="13314" name="Picture 2" descr="ZED Rat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5" y="1219200"/>
            <a:ext cx="9180000" cy="563880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8"/>
          <p:cNvSpPr txBox="1"/>
          <p:nvPr/>
        </p:nvSpPr>
        <p:spPr>
          <a:xfrm>
            <a:off x="304800" y="6400800"/>
            <a:ext cx="1226939" cy="23192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marL="396980" indent="-583084">
              <a:spcBef>
                <a:spcPct val="10000"/>
              </a:spcBef>
              <a:buClr>
                <a:srgbClr val="000000"/>
              </a:buClr>
            </a:pPr>
            <a:r>
              <a:rPr lang="en-US" sz="1507" b="1" dirty="0">
                <a:solidFill>
                  <a:srgbClr val="000000"/>
                </a:solidFill>
              </a:rPr>
              <a:t>=&lt;2.2 No rating</a:t>
            </a:r>
          </a:p>
        </p:txBody>
      </p:sp>
    </p:spTree>
    <p:extLst>
      <p:ext uri="{BB962C8B-B14F-4D97-AF65-F5344CB8AC3E}">
        <p14:creationId xmlns:p14="http://schemas.microsoft.com/office/powerpoint/2010/main" val="401216070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94" name="think-cell Slide" r:id="rId7" imgW="374" imgH="374" progId="TCLayout.ActiveDocument.1">
                  <p:embed/>
                </p:oleObj>
              </mc:Choice>
              <mc:Fallback>
                <p:oleObj name="think-cell Slide" r:id="rId7" imgW="374" imgH="374" progId="TCLayout.ActiveDocument.1">
                  <p:embed/>
                  <p:pic>
                    <p:nvPicPr>
                      <p:cNvPr id="4" name="Object 3"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15" name="Rectangle 5"/>
          <p:cNvSpPr>
            <a:spLocks noChangeArrowheads="1"/>
          </p:cNvSpPr>
          <p:nvPr>
            <p:custDataLst>
              <p:tags r:id="rId3"/>
            </p:custDataLst>
          </p:nvPr>
        </p:nvSpPr>
        <p:spPr bwMode="gray">
          <a:xfrm>
            <a:off x="282858" y="5744474"/>
            <a:ext cx="8536908" cy="351525"/>
          </a:xfrm>
          <a:prstGeom prst="rect">
            <a:avLst/>
          </a:prstGeom>
          <a:gradFill rotWithShape="1">
            <a:gsLst>
              <a:gs pos="0">
                <a:schemeClr val="tx1"/>
              </a:gs>
              <a:gs pos="100000">
                <a:srgbClr val="DDDDDD">
                  <a:alpha val="0"/>
                </a:srgbClr>
              </a:gs>
            </a:gsLst>
            <a:path path="shape">
              <a:fillToRect l="50000" t="50000" r="50000" b="50000"/>
            </a:path>
          </a:gradFill>
          <a:ln>
            <a:noFill/>
          </a:ln>
          <a:effectLst/>
          <a:extLs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defTabSz="895350" eaLnBrk="0" hangingPunct="0">
              <a:buClr>
                <a:schemeClr val="tx2"/>
              </a:buClr>
              <a:defRPr sz="1600">
                <a:solidFill>
                  <a:schemeClr val="tx1"/>
                </a:solidFill>
                <a:latin typeface="Arial" charset="0"/>
                <a:cs typeface="Arial" charset="0"/>
              </a:defRPr>
            </a:lvl1pPr>
            <a:lvl2pPr marL="742950" indent="-741363" defTabSz="895350" eaLnBrk="0" hangingPunct="0">
              <a:buClr>
                <a:schemeClr val="tx2"/>
              </a:buClr>
              <a:buSzPct val="125000"/>
              <a:buFont typeface="Arial" charset="0"/>
              <a:buChar char="▪"/>
              <a:defRPr sz="1600">
                <a:solidFill>
                  <a:schemeClr val="tx1"/>
                </a:solidFill>
                <a:latin typeface="Arial" charset="0"/>
                <a:cs typeface="Arial" charset="0"/>
              </a:defRPr>
            </a:lvl2pPr>
            <a:lvl3pPr marL="1143000" indent="-947738" defTabSz="895350" eaLnBrk="0" hangingPunct="0">
              <a:buClr>
                <a:schemeClr val="tx2"/>
              </a:buClr>
              <a:buSzPct val="120000"/>
              <a:buFont typeface="Arial" charset="0"/>
              <a:buChar char="–"/>
              <a:defRPr sz="1600">
                <a:solidFill>
                  <a:schemeClr val="tx1"/>
                </a:solidFill>
                <a:latin typeface="Arial" charset="0"/>
                <a:cs typeface="Arial" charset="0"/>
              </a:defRPr>
            </a:lvl3pPr>
            <a:lvl4pPr marL="1600200" indent="-1141413" defTabSz="895350" eaLnBrk="0" hangingPunct="0">
              <a:buClr>
                <a:schemeClr val="tx2"/>
              </a:buClr>
              <a:buSzPct val="120000"/>
              <a:buFont typeface="Arial" charset="0"/>
              <a:buChar char="▫"/>
              <a:defRPr sz="1600">
                <a:solidFill>
                  <a:schemeClr val="tx1"/>
                </a:solidFill>
                <a:latin typeface="Arial" charset="0"/>
                <a:cs typeface="Arial" charset="0"/>
              </a:defRPr>
            </a:lvl4pPr>
            <a:lvl5pPr marL="2057400" indent="-1441450" defTabSz="895350" eaLnBrk="0" hangingPunct="0">
              <a:buClr>
                <a:schemeClr val="tx2"/>
              </a:buClr>
              <a:buSzPct val="89000"/>
              <a:buFont typeface="Arial" charset="0"/>
              <a:buChar char="-"/>
              <a:defRPr sz="1600">
                <a:solidFill>
                  <a:schemeClr val="tx1"/>
                </a:solidFill>
                <a:latin typeface="Arial" charset="0"/>
                <a:cs typeface="Arial" charset="0"/>
              </a:defRPr>
            </a:lvl5pPr>
            <a:lvl6pPr marL="2514600" indent="-1441450"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2971800" indent="-1441450"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3429000" indent="-1441450"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3886200" indent="-1441450"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Tx/>
            </a:pPr>
            <a:endParaRPr lang="en-GB" dirty="0">
              <a:solidFill>
                <a:srgbClr val="000000"/>
              </a:solidFill>
            </a:endParaRPr>
          </a:p>
        </p:txBody>
      </p:sp>
      <p:sp>
        <p:nvSpPr>
          <p:cNvPr id="16" name="Line 6"/>
          <p:cNvSpPr>
            <a:spLocks noChangeShapeType="1"/>
          </p:cNvSpPr>
          <p:nvPr>
            <p:custDataLst>
              <p:tags r:id="rId4"/>
            </p:custDataLst>
          </p:nvPr>
        </p:nvSpPr>
        <p:spPr bwMode="auto">
          <a:xfrm>
            <a:off x="282858" y="5918327"/>
            <a:ext cx="853690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600" dirty="0">
              <a:solidFill>
                <a:srgbClr val="000000"/>
              </a:solidFill>
              <a:latin typeface="Arial" charset="0"/>
            </a:endParaRPr>
          </a:p>
        </p:txBody>
      </p:sp>
      <p:pic>
        <p:nvPicPr>
          <p:cNvPr id="25" name="Picture 21" descr="business-discussion-table-form-meeting-610"/>
          <p:cNvPicPr>
            <a:picLocks noChangeArrowheads="1"/>
          </p:cNvPicPr>
          <p:nvPr>
            <p:custDataLst>
              <p:tags r:id="rId5"/>
            </p:custDataLst>
          </p:nvPr>
        </p:nvPicPr>
        <p:blipFill>
          <a:blip r:embed="rId9">
            <a:extLst>
              <a:ext uri="{28A0092B-C50C-407E-A947-70E740481C1C}">
                <a14:useLocalDpi xmlns:a14="http://schemas.microsoft.com/office/drawing/2010/main" val="0"/>
              </a:ext>
            </a:extLst>
          </a:blip>
          <a:srcRect r="19302"/>
          <a:stretch>
            <a:fillRect/>
          </a:stretch>
        </p:blipFill>
        <p:spPr bwMode="gray">
          <a:xfrm>
            <a:off x="172516" y="1081041"/>
            <a:ext cx="3217311" cy="481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p:nvSpPr>
        <p:spPr>
          <a:xfrm>
            <a:off x="3977491" y="3103809"/>
            <a:ext cx="5086349" cy="612164"/>
          </a:xfrm>
          <a:prstGeom prst="rect">
            <a:avLst/>
          </a:prstGeom>
          <a:solidFill>
            <a:schemeClr val="bg2"/>
          </a:solidFill>
          <a:ln w="9525">
            <a:solidFill>
              <a:schemeClr val="bg1"/>
            </a:solidFill>
            <a:miter lim="800000"/>
            <a:headEnd/>
            <a:tailEnd/>
          </a:ln>
          <a:effectLst/>
          <a:extLst/>
        </p:spPr>
        <p:txBody>
          <a:bodyPr vert="horz" wrap="square" lIns="137160" tIns="72009" rIns="72009" bIns="72009"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0000"/>
              </a:buClr>
            </a:pPr>
            <a:r>
              <a:rPr lang="en-US" sz="2000" b="1" dirty="0">
                <a:solidFill>
                  <a:srgbClr val="FFFFFF"/>
                </a:solidFill>
              </a:rPr>
              <a:t>QUESTIONS &amp; ANSWERS</a:t>
            </a:r>
          </a:p>
        </p:txBody>
      </p:sp>
      <p:sp>
        <p:nvSpPr>
          <p:cNvPr id="37" name="Right Arrow 36"/>
          <p:cNvSpPr>
            <a:spLocks/>
          </p:cNvSpPr>
          <p:nvPr/>
        </p:nvSpPr>
        <p:spPr>
          <a:xfrm>
            <a:off x="3500169" y="3183106"/>
            <a:ext cx="429698" cy="483306"/>
          </a:xfrm>
          <a:prstGeom prst="rightArrow">
            <a:avLst/>
          </a:prstGeom>
          <a:solidFill>
            <a:schemeClr val="accent3"/>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a:solidFill>
                <a:srgbClr val="000000"/>
              </a:solidFill>
            </a:endParaRPr>
          </a:p>
        </p:txBody>
      </p:sp>
      <p:sp>
        <p:nvSpPr>
          <p:cNvPr id="8" name="TextBox 7"/>
          <p:cNvSpPr txBox="1"/>
          <p:nvPr/>
        </p:nvSpPr>
        <p:spPr>
          <a:xfrm>
            <a:off x="3929867" y="1143387"/>
            <a:ext cx="4985358" cy="1862048"/>
          </a:xfrm>
          <a:prstGeom prst="rect">
            <a:avLst/>
          </a:prstGeom>
          <a:noFill/>
        </p:spPr>
        <p:txBody>
          <a:bodyPr wrap="square" rtlCol="0">
            <a:spAutoFit/>
          </a:bodyPr>
          <a:lstStyle/>
          <a:p>
            <a:pPr algn="ctr"/>
            <a:r>
              <a:rPr lang="en-US" sz="11500" dirty="0">
                <a:solidFill>
                  <a:srgbClr val="0066FF"/>
                </a:solidFill>
                <a:latin typeface="Chalkduster" charset="0"/>
                <a:ea typeface="Chalkduster" charset="0"/>
                <a:cs typeface="Chalkduster" charset="0"/>
              </a:rPr>
              <a:t>Q&amp;A</a:t>
            </a:r>
          </a:p>
        </p:txBody>
      </p:sp>
    </p:spTree>
    <p:extLst>
      <p:ext uri="{BB962C8B-B14F-4D97-AF65-F5344CB8AC3E}">
        <p14:creationId xmlns:p14="http://schemas.microsoft.com/office/powerpoint/2010/main" val="187099373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17" y="2111369"/>
            <a:ext cx="6996687" cy="2339102"/>
          </a:xfrm>
        </p:spPr>
        <p:txBody>
          <a:bodyPr>
            <a:normAutofit fontScale="90000"/>
          </a:bodyPr>
          <a:lstStyle/>
          <a:p>
            <a:pPr algn="ctr"/>
            <a:r>
              <a:rPr lang="en-US" sz="4000" dirty="0">
                <a:solidFill>
                  <a:srgbClr val="0066FF"/>
                </a:solidFill>
              </a:rPr>
              <a:t>ON THE SPOT REGISTRATIONS</a:t>
            </a:r>
            <a:br>
              <a:rPr lang="en-US" sz="2800" dirty="0"/>
            </a:br>
            <a:br>
              <a:rPr lang="en-US" sz="2800" dirty="0"/>
            </a:br>
            <a:r>
              <a:rPr lang="en-US" sz="2800" dirty="0">
                <a:solidFill>
                  <a:srgbClr val="FF0000"/>
                </a:solidFill>
              </a:rPr>
              <a:t>Subsidy scheme is open to only 22,222 MSMEs </a:t>
            </a:r>
            <a:br>
              <a:rPr lang="en-US" sz="2800" dirty="0">
                <a:solidFill>
                  <a:srgbClr val="FF0000"/>
                </a:solidFill>
              </a:rPr>
            </a:br>
            <a:br>
              <a:rPr lang="en-US" sz="2800" dirty="0">
                <a:solidFill>
                  <a:srgbClr val="FF0000"/>
                </a:solidFill>
              </a:rPr>
            </a:br>
            <a:r>
              <a:rPr lang="en-US" sz="2800" dirty="0"/>
              <a:t>Please register Now !</a:t>
            </a:r>
          </a:p>
        </p:txBody>
      </p:sp>
    </p:spTree>
    <p:extLst>
      <p:ext uri="{BB962C8B-B14F-4D97-AF65-F5344CB8AC3E}">
        <p14:creationId xmlns:p14="http://schemas.microsoft.com/office/powerpoint/2010/main" val="117800175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18"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139713" y="2820591"/>
            <a:ext cx="6996687"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ctr"/>
            <a:r>
              <a:rPr lang="en-GB" sz="4800" dirty="0">
                <a:solidFill>
                  <a:srgbClr val="0066FF"/>
                </a:solidFill>
              </a:rPr>
              <a:t>www.zed.org.in</a:t>
            </a:r>
          </a:p>
        </p:txBody>
      </p:sp>
      <p:sp>
        <p:nvSpPr>
          <p:cNvPr id="4" name="TextBox 3"/>
          <p:cNvSpPr txBox="1"/>
          <p:nvPr/>
        </p:nvSpPr>
        <p:spPr>
          <a:xfrm>
            <a:off x="1600200" y="304800"/>
            <a:ext cx="5105400" cy="830997"/>
          </a:xfrm>
          <a:prstGeom prst="rect">
            <a:avLst/>
          </a:prstGeom>
          <a:noFill/>
        </p:spPr>
        <p:txBody>
          <a:bodyPr wrap="square" rtlCol="0">
            <a:spAutoFit/>
          </a:bodyPr>
          <a:lstStyle/>
          <a:p>
            <a:pPr algn="ctr"/>
            <a:r>
              <a:rPr lang="en-US" sz="2400" b="1" dirty="0"/>
              <a:t>ZED Registration &amp; Online Self Assessment</a:t>
            </a:r>
          </a:p>
        </p:txBody>
      </p:sp>
    </p:spTree>
    <p:extLst>
      <p:ext uri="{BB962C8B-B14F-4D97-AF65-F5344CB8AC3E}">
        <p14:creationId xmlns:p14="http://schemas.microsoft.com/office/powerpoint/2010/main" val="153910906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42"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222840" y="5868591"/>
            <a:ext cx="6996687"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algn="ctr"/>
            <a:r>
              <a:rPr lang="en-GB" sz="4800" dirty="0">
                <a:solidFill>
                  <a:srgbClr val="0066FF"/>
                </a:solidFill>
              </a:rPr>
              <a:t>www.zed.org.in</a:t>
            </a:r>
          </a:p>
        </p:txBody>
      </p:sp>
      <p:pic>
        <p:nvPicPr>
          <p:cNvPr id="6" name="Picture 5">
            <a:extLst>
              <a:ext uri="{FF2B5EF4-FFF2-40B4-BE49-F238E27FC236}">
                <a16:creationId xmlns:a16="http://schemas.microsoft.com/office/drawing/2014/main" id="{C53E611A-3D0B-433E-8F95-35F4BE9B6D44}"/>
              </a:ext>
            </a:extLst>
          </p:cNvPr>
          <p:cNvPicPr>
            <a:picLocks noChangeAspect="1"/>
          </p:cNvPicPr>
          <p:nvPr/>
        </p:nvPicPr>
        <p:blipFill rotWithShape="1">
          <a:blip r:embed="rId6"/>
          <a:srcRect l="5417" t="14922" r="11944" b="13439"/>
          <a:stretch/>
        </p:blipFill>
        <p:spPr>
          <a:xfrm>
            <a:off x="149671" y="1472041"/>
            <a:ext cx="9143024" cy="5086266"/>
          </a:xfrm>
          <a:prstGeom prst="rect">
            <a:avLst/>
          </a:prstGeom>
        </p:spPr>
      </p:pic>
      <p:sp>
        <p:nvSpPr>
          <p:cNvPr id="8" name="Left Arrow 7"/>
          <p:cNvSpPr/>
          <p:nvPr/>
        </p:nvSpPr>
        <p:spPr>
          <a:xfrm rot="2261771">
            <a:off x="5889715" y="5267849"/>
            <a:ext cx="1211250" cy="383060"/>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1828800" y="516705"/>
            <a:ext cx="4495800" cy="584775"/>
          </a:xfrm>
          <a:prstGeom prst="rect">
            <a:avLst/>
          </a:prstGeom>
          <a:noFill/>
        </p:spPr>
        <p:txBody>
          <a:bodyPr wrap="square" rtlCol="0">
            <a:spAutoFit/>
          </a:bodyPr>
          <a:lstStyle/>
          <a:p>
            <a:pPr algn="ctr"/>
            <a:r>
              <a:rPr lang="en-US" sz="3200" b="1" dirty="0"/>
              <a:t>ZED Registration</a:t>
            </a:r>
          </a:p>
        </p:txBody>
      </p:sp>
      <p:pic>
        <p:nvPicPr>
          <p:cNvPr id="7" name="Picture 6">
            <a:extLst>
              <a:ext uri="{FF2B5EF4-FFF2-40B4-BE49-F238E27FC236}">
                <a16:creationId xmlns:a16="http://schemas.microsoft.com/office/drawing/2014/main" id="{5AF4854D-F1B0-4508-9D79-96F80DBAB5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3277" y="1828800"/>
            <a:ext cx="2450523" cy="573620"/>
          </a:xfrm>
          <a:prstGeom prst="rect">
            <a:avLst/>
          </a:prstGeom>
        </p:spPr>
      </p:pic>
    </p:spTree>
    <p:extLst>
      <p:ext uri="{BB962C8B-B14F-4D97-AF65-F5344CB8AC3E}">
        <p14:creationId xmlns:p14="http://schemas.microsoft.com/office/powerpoint/2010/main" val="26241796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980526-0AF3-41A1-89A1-869572E5C3E1}"/>
              </a:ext>
            </a:extLst>
          </p:cNvPr>
          <p:cNvPicPr>
            <a:picLocks noChangeAspect="1"/>
          </p:cNvPicPr>
          <p:nvPr/>
        </p:nvPicPr>
        <p:blipFill rotWithShape="1">
          <a:blip r:embed="rId4"/>
          <a:srcRect l="6666" t="15910" r="8333" b="7016"/>
          <a:stretch/>
        </p:blipFill>
        <p:spPr>
          <a:xfrm>
            <a:off x="0" y="1219200"/>
            <a:ext cx="9144000" cy="5486400"/>
          </a:xfrm>
          <a:prstGeom prst="rect">
            <a:avLst/>
          </a:prstGeom>
        </p:spPr>
      </p:pic>
      <p:graphicFrame>
        <p:nvGraphicFramePr>
          <p:cNvPr id="5" name="Object 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67" name="think-cell Slide" r:id="rId5" imgW="353" imgH="353" progId="TCLayout.ActiveDocument.1">
                  <p:embed/>
                </p:oleObj>
              </mc:Choice>
              <mc:Fallback>
                <p:oleObj name="think-cell Slide" r:id="rId5" imgW="353" imgH="353"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Left Arrow 10"/>
          <p:cNvSpPr/>
          <p:nvPr/>
        </p:nvSpPr>
        <p:spPr>
          <a:xfrm>
            <a:off x="6092442" y="5144884"/>
            <a:ext cx="1285103" cy="383060"/>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p:cNvSpPr txBox="1"/>
          <p:nvPr/>
        </p:nvSpPr>
        <p:spPr>
          <a:xfrm>
            <a:off x="6007879" y="5645664"/>
            <a:ext cx="1395066" cy="369332"/>
          </a:xfrm>
          <a:prstGeom prst="rect">
            <a:avLst/>
          </a:prstGeom>
          <a:noFill/>
        </p:spPr>
        <p:txBody>
          <a:bodyPr wrap="square" rtlCol="0">
            <a:spAutoFit/>
          </a:bodyPr>
          <a:lstStyle/>
          <a:p>
            <a:r>
              <a:rPr lang="en-US" i="1" dirty="0">
                <a:solidFill>
                  <a:srgbClr val="FF0000"/>
                </a:solidFill>
              </a:rPr>
              <a:t>Registration</a:t>
            </a:r>
          </a:p>
        </p:txBody>
      </p:sp>
      <p:sp>
        <p:nvSpPr>
          <p:cNvPr id="8" name="TextBox 7"/>
          <p:cNvSpPr txBox="1"/>
          <p:nvPr/>
        </p:nvSpPr>
        <p:spPr>
          <a:xfrm>
            <a:off x="1828800" y="516705"/>
            <a:ext cx="4495800" cy="584775"/>
          </a:xfrm>
          <a:prstGeom prst="rect">
            <a:avLst/>
          </a:prstGeom>
          <a:noFill/>
        </p:spPr>
        <p:txBody>
          <a:bodyPr wrap="square" rtlCol="0">
            <a:spAutoFit/>
          </a:bodyPr>
          <a:lstStyle/>
          <a:p>
            <a:pPr algn="ctr"/>
            <a:r>
              <a:rPr lang="en-US" sz="3200" b="1" dirty="0"/>
              <a:t>ZED Registration</a:t>
            </a:r>
          </a:p>
        </p:txBody>
      </p:sp>
    </p:spTree>
    <p:extLst>
      <p:ext uri="{BB962C8B-B14F-4D97-AF65-F5344CB8AC3E}">
        <p14:creationId xmlns:p14="http://schemas.microsoft.com/office/powerpoint/2010/main" val="388984456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9D1B7A-8AD9-413F-85EA-6338B325FDE9}"/>
              </a:ext>
            </a:extLst>
          </p:cNvPr>
          <p:cNvPicPr>
            <a:picLocks noChangeAspect="1"/>
          </p:cNvPicPr>
          <p:nvPr/>
        </p:nvPicPr>
        <p:blipFill rotWithShape="1">
          <a:blip r:embed="rId2"/>
          <a:srcRect l="5000" t="14427" r="5833" b="7016"/>
          <a:stretch/>
        </p:blipFill>
        <p:spPr>
          <a:xfrm>
            <a:off x="0" y="1600200"/>
            <a:ext cx="9143999" cy="5181600"/>
          </a:xfrm>
          <a:prstGeom prst="rect">
            <a:avLst/>
          </a:prstGeom>
        </p:spPr>
      </p:pic>
      <p:sp>
        <p:nvSpPr>
          <p:cNvPr id="8" name="Left Arrow 7"/>
          <p:cNvSpPr/>
          <p:nvPr/>
        </p:nvSpPr>
        <p:spPr>
          <a:xfrm>
            <a:off x="4571999" y="3372144"/>
            <a:ext cx="1285103" cy="383060"/>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p:cNvSpPr txBox="1"/>
          <p:nvPr/>
        </p:nvSpPr>
        <p:spPr>
          <a:xfrm>
            <a:off x="4571999" y="3813034"/>
            <a:ext cx="2982410" cy="646331"/>
          </a:xfrm>
          <a:prstGeom prst="rect">
            <a:avLst/>
          </a:prstGeom>
          <a:noFill/>
        </p:spPr>
        <p:txBody>
          <a:bodyPr wrap="square" rtlCol="0">
            <a:spAutoFit/>
          </a:bodyPr>
          <a:lstStyle/>
          <a:p>
            <a:r>
              <a:rPr lang="en-US" i="1" dirty="0">
                <a:solidFill>
                  <a:srgbClr val="FF0000"/>
                </a:solidFill>
              </a:rPr>
              <a:t>Enter your email ID and Indian Mobile Number</a:t>
            </a:r>
          </a:p>
        </p:txBody>
      </p:sp>
      <p:sp>
        <p:nvSpPr>
          <p:cNvPr id="10" name="TextBox 9"/>
          <p:cNvSpPr txBox="1"/>
          <p:nvPr/>
        </p:nvSpPr>
        <p:spPr>
          <a:xfrm>
            <a:off x="1828800" y="516705"/>
            <a:ext cx="4495800" cy="584775"/>
          </a:xfrm>
          <a:prstGeom prst="rect">
            <a:avLst/>
          </a:prstGeom>
          <a:noFill/>
        </p:spPr>
        <p:txBody>
          <a:bodyPr wrap="square" rtlCol="0">
            <a:spAutoFit/>
          </a:bodyPr>
          <a:lstStyle/>
          <a:p>
            <a:pPr algn="ctr"/>
            <a:r>
              <a:rPr lang="en-US" sz="3200" b="1" dirty="0"/>
              <a:t>ZED Registration</a:t>
            </a:r>
          </a:p>
        </p:txBody>
      </p:sp>
    </p:spTree>
    <p:extLst>
      <p:ext uri="{BB962C8B-B14F-4D97-AF65-F5344CB8AC3E}">
        <p14:creationId xmlns:p14="http://schemas.microsoft.com/office/powerpoint/2010/main" val="163341549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50" name="think-cell Slide" r:id="rId4" imgW="353" imgH="353" progId="TCLayout.ActiveDocument.1">
                  <p:embed/>
                </p:oleObj>
              </mc:Choice>
              <mc:Fallback>
                <p:oleObj name="think-cell Slide" r:id="rId4" imgW="353" imgH="353"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5. Source"/>
          <p:cNvSpPr>
            <a:spLocks noChangeArrowheads="1"/>
          </p:cNvSpPr>
          <p:nvPr/>
        </p:nvSpPr>
        <p:spPr bwMode="auto">
          <a:xfrm>
            <a:off x="172517" y="6664375"/>
            <a:ext cx="8252075"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p>
            <a:pPr marL="417513" indent="-417513" defTabSz="895350" fontAlgn="base">
              <a:spcBef>
                <a:spcPct val="0"/>
              </a:spcBef>
              <a:spcAft>
                <a:spcPct val="0"/>
              </a:spcAft>
              <a:tabLst>
                <a:tab pos="490538" algn="l"/>
              </a:tabLst>
            </a:pPr>
            <a:r>
              <a:rPr lang="en-US" sz="1000" dirty="0">
                <a:solidFill>
                  <a:srgbClr val="000000"/>
                </a:solidFill>
              </a:rPr>
              <a:t>Source: </a:t>
            </a:r>
          </a:p>
        </p:txBody>
      </p:sp>
      <p:sp>
        <p:nvSpPr>
          <p:cNvPr id="10" name="TextBox 9"/>
          <p:cNvSpPr txBox="1">
            <a:spLocks/>
          </p:cNvSpPr>
          <p:nvPr/>
        </p:nvSpPr>
        <p:spPr>
          <a:xfrm>
            <a:off x="2505421" y="3098625"/>
            <a:ext cx="4305155" cy="475855"/>
          </a:xfrm>
          <a:prstGeom prst="rect">
            <a:avLst/>
          </a:prstGeom>
          <a:solidFill>
            <a:schemeClr val="accent3"/>
          </a:solidFill>
          <a:ln w="9525">
            <a:solidFill>
              <a:schemeClr val="accent3"/>
            </a:solidFill>
            <a:miter lim="800000"/>
            <a:headEnd/>
            <a:tailEnd/>
          </a:ln>
          <a:effectLst/>
        </p:spPr>
        <p:txBody>
          <a:bodyPr vert="horz" wrap="square" lIns="180000" tIns="72009" rIns="72009" bIns="72009"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0000"/>
              </a:buClr>
            </a:pPr>
            <a:r>
              <a:rPr lang="en-US" b="1" dirty="0">
                <a:solidFill>
                  <a:srgbClr val="FFFFFF"/>
                </a:solidFill>
              </a:rPr>
              <a:t>WELCOME &amp; INTRODUCTION</a:t>
            </a:r>
          </a:p>
        </p:txBody>
      </p:sp>
    </p:spTree>
    <p:extLst>
      <p:ext uri="{BB962C8B-B14F-4D97-AF65-F5344CB8AC3E}">
        <p14:creationId xmlns:p14="http://schemas.microsoft.com/office/powerpoint/2010/main" val="216804362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46849-8089-4190-AD7B-673015FA3D57}"/>
              </a:ext>
            </a:extLst>
          </p:cNvPr>
          <p:cNvPicPr>
            <a:picLocks noChangeAspect="1"/>
          </p:cNvPicPr>
          <p:nvPr/>
        </p:nvPicPr>
        <p:blipFill rotWithShape="1">
          <a:blip r:embed="rId2"/>
          <a:srcRect l="4167" t="15910" r="7500" b="7016"/>
          <a:stretch/>
        </p:blipFill>
        <p:spPr>
          <a:xfrm>
            <a:off x="0" y="1447800"/>
            <a:ext cx="9144000" cy="5410200"/>
          </a:xfrm>
          <a:prstGeom prst="rect">
            <a:avLst/>
          </a:prstGeom>
        </p:spPr>
      </p:pic>
      <p:sp>
        <p:nvSpPr>
          <p:cNvPr id="7" name="Left Arrow 6"/>
          <p:cNvSpPr/>
          <p:nvPr/>
        </p:nvSpPr>
        <p:spPr>
          <a:xfrm>
            <a:off x="5908189" y="3097652"/>
            <a:ext cx="902475" cy="383060"/>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5908189" y="3480712"/>
            <a:ext cx="1285103" cy="923330"/>
          </a:xfrm>
          <a:prstGeom prst="rect">
            <a:avLst/>
          </a:prstGeom>
          <a:noFill/>
        </p:spPr>
        <p:txBody>
          <a:bodyPr wrap="square" rtlCol="0">
            <a:spAutoFit/>
          </a:bodyPr>
          <a:lstStyle/>
          <a:p>
            <a:r>
              <a:rPr lang="en-US" i="1" dirty="0">
                <a:solidFill>
                  <a:srgbClr val="FF0000"/>
                </a:solidFill>
              </a:rPr>
              <a:t>Enter OTP </a:t>
            </a:r>
          </a:p>
          <a:p>
            <a:r>
              <a:rPr lang="en-US" i="1" dirty="0">
                <a:solidFill>
                  <a:srgbClr val="FF0000"/>
                </a:solidFill>
              </a:rPr>
              <a:t>received </a:t>
            </a:r>
          </a:p>
          <a:p>
            <a:r>
              <a:rPr lang="en-US" i="1" dirty="0">
                <a:solidFill>
                  <a:srgbClr val="FF0000"/>
                </a:solidFill>
              </a:rPr>
              <a:t>on phone</a:t>
            </a:r>
          </a:p>
        </p:txBody>
      </p:sp>
      <p:sp>
        <p:nvSpPr>
          <p:cNvPr id="9" name="TextBox 8"/>
          <p:cNvSpPr txBox="1"/>
          <p:nvPr/>
        </p:nvSpPr>
        <p:spPr>
          <a:xfrm>
            <a:off x="1828800" y="516705"/>
            <a:ext cx="4495800" cy="584775"/>
          </a:xfrm>
          <a:prstGeom prst="rect">
            <a:avLst/>
          </a:prstGeom>
          <a:noFill/>
        </p:spPr>
        <p:txBody>
          <a:bodyPr wrap="square" rtlCol="0">
            <a:spAutoFit/>
          </a:bodyPr>
          <a:lstStyle/>
          <a:p>
            <a:pPr algn="ctr"/>
            <a:r>
              <a:rPr lang="en-US" sz="3200" b="1" dirty="0"/>
              <a:t>ZED Registration</a:t>
            </a:r>
          </a:p>
        </p:txBody>
      </p:sp>
    </p:spTree>
    <p:extLst>
      <p:ext uri="{BB962C8B-B14F-4D97-AF65-F5344CB8AC3E}">
        <p14:creationId xmlns:p14="http://schemas.microsoft.com/office/powerpoint/2010/main" val="247526602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8379C-6504-4D9E-9701-EE84D5D39128}"/>
              </a:ext>
            </a:extLst>
          </p:cNvPr>
          <p:cNvPicPr>
            <a:picLocks noChangeAspect="1"/>
          </p:cNvPicPr>
          <p:nvPr/>
        </p:nvPicPr>
        <p:blipFill rotWithShape="1">
          <a:blip r:embed="rId2"/>
          <a:srcRect l="5000" t="14426" r="6666" b="5534"/>
          <a:stretch/>
        </p:blipFill>
        <p:spPr>
          <a:xfrm>
            <a:off x="76200" y="1600200"/>
            <a:ext cx="9067800" cy="5029200"/>
          </a:xfrm>
          <a:prstGeom prst="rect">
            <a:avLst/>
          </a:prstGeom>
        </p:spPr>
      </p:pic>
      <p:sp>
        <p:nvSpPr>
          <p:cNvPr id="4" name="TextBox 3"/>
          <p:cNvSpPr txBox="1"/>
          <p:nvPr/>
        </p:nvSpPr>
        <p:spPr>
          <a:xfrm>
            <a:off x="3118895" y="6444734"/>
            <a:ext cx="2982410" cy="369332"/>
          </a:xfrm>
          <a:prstGeom prst="rect">
            <a:avLst/>
          </a:prstGeom>
          <a:noFill/>
        </p:spPr>
        <p:txBody>
          <a:bodyPr wrap="square" rtlCol="0">
            <a:spAutoFit/>
          </a:bodyPr>
          <a:lstStyle/>
          <a:p>
            <a:r>
              <a:rPr lang="en-US" i="1" dirty="0">
                <a:solidFill>
                  <a:srgbClr val="FF0000"/>
                </a:solidFill>
              </a:rPr>
              <a:t>Complete Registration Details</a:t>
            </a:r>
          </a:p>
        </p:txBody>
      </p:sp>
      <p:sp>
        <p:nvSpPr>
          <p:cNvPr id="7" name="TextBox 6"/>
          <p:cNvSpPr txBox="1"/>
          <p:nvPr/>
        </p:nvSpPr>
        <p:spPr>
          <a:xfrm>
            <a:off x="1828800" y="516705"/>
            <a:ext cx="4495800" cy="584775"/>
          </a:xfrm>
          <a:prstGeom prst="rect">
            <a:avLst/>
          </a:prstGeom>
          <a:noFill/>
        </p:spPr>
        <p:txBody>
          <a:bodyPr wrap="square" rtlCol="0">
            <a:spAutoFit/>
          </a:bodyPr>
          <a:lstStyle/>
          <a:p>
            <a:pPr algn="ctr"/>
            <a:r>
              <a:rPr lang="en-US" sz="3200" b="1" dirty="0"/>
              <a:t>ZED Registration</a:t>
            </a:r>
          </a:p>
        </p:txBody>
      </p:sp>
      <p:pic>
        <p:nvPicPr>
          <p:cNvPr id="5" name="Picture 4">
            <a:extLst>
              <a:ext uri="{FF2B5EF4-FFF2-40B4-BE49-F238E27FC236}">
                <a16:creationId xmlns:a16="http://schemas.microsoft.com/office/drawing/2014/main" id="{2149290C-B61C-4B3F-A2A5-8001C1463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28800"/>
            <a:ext cx="2695575" cy="600075"/>
          </a:xfrm>
          <a:prstGeom prst="rect">
            <a:avLst/>
          </a:prstGeom>
        </p:spPr>
      </p:pic>
      <p:pic>
        <p:nvPicPr>
          <p:cNvPr id="6" name="Picture 5">
            <a:extLst>
              <a:ext uri="{FF2B5EF4-FFF2-40B4-BE49-F238E27FC236}">
                <a16:creationId xmlns:a16="http://schemas.microsoft.com/office/drawing/2014/main" id="{588F7F3B-4A85-4A4F-AD35-CFE090CB6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4" y="1706660"/>
            <a:ext cx="2965133" cy="694080"/>
          </a:xfrm>
          <a:prstGeom prst="rect">
            <a:avLst/>
          </a:prstGeom>
        </p:spPr>
      </p:pic>
    </p:spTree>
    <p:extLst>
      <p:ext uri="{BB962C8B-B14F-4D97-AF65-F5344CB8AC3E}">
        <p14:creationId xmlns:p14="http://schemas.microsoft.com/office/powerpoint/2010/main" val="27492754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5C062-0966-4086-886D-01D6C5A18D09}"/>
              </a:ext>
            </a:extLst>
          </p:cNvPr>
          <p:cNvPicPr>
            <a:picLocks noChangeAspect="1"/>
          </p:cNvPicPr>
          <p:nvPr/>
        </p:nvPicPr>
        <p:blipFill rotWithShape="1">
          <a:blip r:embed="rId2"/>
          <a:srcRect l="5833" t="14427" r="5833" b="5605"/>
          <a:stretch/>
        </p:blipFill>
        <p:spPr>
          <a:xfrm>
            <a:off x="0" y="1219200"/>
            <a:ext cx="9144000" cy="5638800"/>
          </a:xfrm>
          <a:prstGeom prst="rect">
            <a:avLst/>
          </a:prstGeom>
        </p:spPr>
      </p:pic>
      <p:sp>
        <p:nvSpPr>
          <p:cNvPr id="4" name="Left Arrow 3"/>
          <p:cNvSpPr/>
          <p:nvPr/>
        </p:nvSpPr>
        <p:spPr>
          <a:xfrm>
            <a:off x="4981489" y="5430853"/>
            <a:ext cx="1285103" cy="383060"/>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823" y="2718518"/>
            <a:ext cx="3504267" cy="1136731"/>
          </a:xfrm>
          <a:prstGeom prst="rect">
            <a:avLst/>
          </a:prstGeom>
        </p:spPr>
      </p:pic>
      <p:cxnSp>
        <p:nvCxnSpPr>
          <p:cNvPr id="9" name="Straight Arrow Connector 8"/>
          <p:cNvCxnSpPr/>
          <p:nvPr/>
        </p:nvCxnSpPr>
        <p:spPr>
          <a:xfrm flipV="1">
            <a:off x="4520107" y="4026292"/>
            <a:ext cx="1539433" cy="1180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67108" y="5383262"/>
            <a:ext cx="2320446" cy="646331"/>
          </a:xfrm>
          <a:prstGeom prst="rect">
            <a:avLst/>
          </a:prstGeom>
          <a:noFill/>
        </p:spPr>
        <p:txBody>
          <a:bodyPr wrap="square" rtlCol="0">
            <a:spAutoFit/>
          </a:bodyPr>
          <a:lstStyle/>
          <a:p>
            <a:r>
              <a:rPr lang="en-US" i="1" dirty="0">
                <a:solidFill>
                  <a:srgbClr val="FF0000"/>
                </a:solidFill>
              </a:rPr>
              <a:t>Submit after completing Form</a:t>
            </a:r>
          </a:p>
        </p:txBody>
      </p:sp>
      <p:sp>
        <p:nvSpPr>
          <p:cNvPr id="8" name="TextBox 7"/>
          <p:cNvSpPr txBox="1"/>
          <p:nvPr/>
        </p:nvSpPr>
        <p:spPr>
          <a:xfrm>
            <a:off x="6059540" y="2171409"/>
            <a:ext cx="2320446" cy="646331"/>
          </a:xfrm>
          <a:prstGeom prst="rect">
            <a:avLst/>
          </a:prstGeom>
          <a:noFill/>
        </p:spPr>
        <p:txBody>
          <a:bodyPr wrap="square" rtlCol="0">
            <a:spAutoFit/>
          </a:bodyPr>
          <a:lstStyle/>
          <a:p>
            <a:r>
              <a:rPr lang="en-US" i="1" dirty="0">
                <a:solidFill>
                  <a:srgbClr val="FF0000"/>
                </a:solidFill>
              </a:rPr>
              <a:t>Receive ZED ID &amp; Password on Email</a:t>
            </a:r>
          </a:p>
        </p:txBody>
      </p:sp>
      <p:sp>
        <p:nvSpPr>
          <p:cNvPr id="11" name="TextBox 10"/>
          <p:cNvSpPr txBox="1"/>
          <p:nvPr/>
        </p:nvSpPr>
        <p:spPr>
          <a:xfrm>
            <a:off x="1775010" y="489623"/>
            <a:ext cx="4495800" cy="584775"/>
          </a:xfrm>
          <a:prstGeom prst="rect">
            <a:avLst/>
          </a:prstGeom>
          <a:noFill/>
        </p:spPr>
        <p:txBody>
          <a:bodyPr wrap="square" rtlCol="0">
            <a:spAutoFit/>
          </a:bodyPr>
          <a:lstStyle/>
          <a:p>
            <a:pPr algn="ctr"/>
            <a:r>
              <a:rPr lang="en-US" sz="3200" b="1" dirty="0"/>
              <a:t>ZED Registration</a:t>
            </a:r>
          </a:p>
        </p:txBody>
      </p:sp>
      <p:pic>
        <p:nvPicPr>
          <p:cNvPr id="10" name="Picture 9">
            <a:extLst>
              <a:ext uri="{FF2B5EF4-FFF2-40B4-BE49-F238E27FC236}">
                <a16:creationId xmlns:a16="http://schemas.microsoft.com/office/drawing/2014/main" id="{783F3B29-265B-434A-83E2-8B316F3358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 y="1465606"/>
            <a:ext cx="2965133" cy="694080"/>
          </a:xfrm>
          <a:prstGeom prst="rect">
            <a:avLst/>
          </a:prstGeom>
        </p:spPr>
      </p:pic>
    </p:spTree>
    <p:extLst>
      <p:ext uri="{BB962C8B-B14F-4D97-AF65-F5344CB8AC3E}">
        <p14:creationId xmlns:p14="http://schemas.microsoft.com/office/powerpoint/2010/main" val="47820890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C0FAA7-4B8B-479D-BF44-5159096FE331}"/>
              </a:ext>
            </a:extLst>
          </p:cNvPr>
          <p:cNvPicPr>
            <a:picLocks noChangeAspect="1"/>
          </p:cNvPicPr>
          <p:nvPr/>
        </p:nvPicPr>
        <p:blipFill rotWithShape="1">
          <a:blip r:embed="rId2"/>
          <a:srcRect l="6666" t="15910" r="7500" b="7409"/>
          <a:stretch/>
        </p:blipFill>
        <p:spPr>
          <a:xfrm>
            <a:off x="152400" y="1199279"/>
            <a:ext cx="8836428" cy="4438396"/>
          </a:xfrm>
          <a:prstGeom prst="rect">
            <a:avLst/>
          </a:prstGeom>
        </p:spPr>
      </p:pic>
      <p:sp>
        <p:nvSpPr>
          <p:cNvPr id="4" name="Left Arrow 3"/>
          <p:cNvSpPr/>
          <p:nvPr/>
        </p:nvSpPr>
        <p:spPr>
          <a:xfrm rot="5400000">
            <a:off x="994718" y="5789430"/>
            <a:ext cx="1285103" cy="383060"/>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1838097" y="5980960"/>
            <a:ext cx="4341029" cy="646331"/>
          </a:xfrm>
          <a:prstGeom prst="rect">
            <a:avLst/>
          </a:prstGeom>
          <a:noFill/>
        </p:spPr>
        <p:txBody>
          <a:bodyPr wrap="square" rtlCol="0">
            <a:spAutoFit/>
          </a:bodyPr>
          <a:lstStyle/>
          <a:p>
            <a:r>
              <a:rPr lang="en-US" i="1" dirty="0">
                <a:solidFill>
                  <a:srgbClr val="FF0000"/>
                </a:solidFill>
              </a:rPr>
              <a:t>To start Online Self Assessment, Login with ZED ID &amp; Password received on Email</a:t>
            </a:r>
          </a:p>
        </p:txBody>
      </p:sp>
      <p:sp>
        <p:nvSpPr>
          <p:cNvPr id="8" name="TextBox 7"/>
          <p:cNvSpPr txBox="1"/>
          <p:nvPr/>
        </p:nvSpPr>
        <p:spPr>
          <a:xfrm>
            <a:off x="1828800" y="516705"/>
            <a:ext cx="4495800" cy="584775"/>
          </a:xfrm>
          <a:prstGeom prst="rect">
            <a:avLst/>
          </a:prstGeom>
          <a:noFill/>
        </p:spPr>
        <p:txBody>
          <a:bodyPr wrap="square" rtlCol="0">
            <a:spAutoFit/>
          </a:bodyPr>
          <a:lstStyle/>
          <a:p>
            <a:pPr algn="ctr"/>
            <a:r>
              <a:rPr lang="en-US" sz="3200" b="1" dirty="0"/>
              <a:t>ZED Registration</a:t>
            </a:r>
          </a:p>
        </p:txBody>
      </p:sp>
      <p:pic>
        <p:nvPicPr>
          <p:cNvPr id="6" name="Picture 5">
            <a:extLst>
              <a:ext uri="{FF2B5EF4-FFF2-40B4-BE49-F238E27FC236}">
                <a16:creationId xmlns:a16="http://schemas.microsoft.com/office/drawing/2014/main" id="{9C3E61E0-D833-4CFB-B1AA-0942FA6E8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83" y="1294361"/>
            <a:ext cx="2695575" cy="600075"/>
          </a:xfrm>
          <a:prstGeom prst="rect">
            <a:avLst/>
          </a:prstGeom>
        </p:spPr>
      </p:pic>
      <p:pic>
        <p:nvPicPr>
          <p:cNvPr id="7" name="Picture 6">
            <a:extLst>
              <a:ext uri="{FF2B5EF4-FFF2-40B4-BE49-F238E27FC236}">
                <a16:creationId xmlns:a16="http://schemas.microsoft.com/office/drawing/2014/main" id="{17B6E4E2-28E5-48BC-82FE-3C0F184E3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 y="1247358"/>
            <a:ext cx="2965133" cy="694080"/>
          </a:xfrm>
          <a:prstGeom prst="rect">
            <a:avLst/>
          </a:prstGeom>
        </p:spPr>
      </p:pic>
    </p:spTree>
    <p:extLst>
      <p:ext uri="{BB962C8B-B14F-4D97-AF65-F5344CB8AC3E}">
        <p14:creationId xmlns:p14="http://schemas.microsoft.com/office/powerpoint/2010/main" val="300751652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 y="1524000"/>
            <a:ext cx="9144000" cy="5091298"/>
          </a:xfrm>
          <a:prstGeom prst="rect">
            <a:avLst/>
          </a:prstGeom>
        </p:spPr>
      </p:pic>
      <p:sp>
        <p:nvSpPr>
          <p:cNvPr id="4" name="Left Arrow 3"/>
          <p:cNvSpPr/>
          <p:nvPr/>
        </p:nvSpPr>
        <p:spPr>
          <a:xfrm rot="5400000">
            <a:off x="1349579" y="5905067"/>
            <a:ext cx="642553" cy="315889"/>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1828800" y="6063011"/>
            <a:ext cx="1122744" cy="369332"/>
          </a:xfrm>
          <a:prstGeom prst="rect">
            <a:avLst/>
          </a:prstGeom>
          <a:noFill/>
          <a:ln>
            <a:solidFill>
              <a:srgbClr val="FF0000"/>
            </a:solidFill>
          </a:ln>
        </p:spPr>
        <p:txBody>
          <a:bodyPr wrap="square" rtlCol="0">
            <a:spAutoFit/>
          </a:bodyPr>
          <a:lstStyle/>
          <a:p>
            <a:r>
              <a:rPr lang="en-US" dirty="0">
                <a:solidFill>
                  <a:srgbClr val="FF0000"/>
                </a:solidFill>
              </a:rPr>
              <a:t>Start OSA</a:t>
            </a:r>
          </a:p>
        </p:txBody>
      </p:sp>
      <p:sp>
        <p:nvSpPr>
          <p:cNvPr id="7" name="TextBox 6"/>
          <p:cNvSpPr txBox="1"/>
          <p:nvPr/>
        </p:nvSpPr>
        <p:spPr>
          <a:xfrm>
            <a:off x="1371600" y="479273"/>
            <a:ext cx="5334000" cy="584775"/>
          </a:xfrm>
          <a:prstGeom prst="rect">
            <a:avLst/>
          </a:prstGeom>
          <a:noFill/>
        </p:spPr>
        <p:txBody>
          <a:bodyPr wrap="square" rtlCol="0">
            <a:spAutoFit/>
          </a:bodyPr>
          <a:lstStyle/>
          <a:p>
            <a:pPr algn="ctr"/>
            <a:r>
              <a:rPr lang="en-US" sz="3200" b="1" dirty="0"/>
              <a:t>ZED Online Self Assessment</a:t>
            </a:r>
          </a:p>
        </p:txBody>
      </p:sp>
      <p:pic>
        <p:nvPicPr>
          <p:cNvPr id="8" name="Picture 7">
            <a:extLst>
              <a:ext uri="{FF2B5EF4-FFF2-40B4-BE49-F238E27FC236}">
                <a16:creationId xmlns:a16="http://schemas.microsoft.com/office/drawing/2014/main" id="{E30B07CE-44D1-4F0F-BC63-852558E42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23" y="1556825"/>
            <a:ext cx="2695575" cy="600075"/>
          </a:xfrm>
          <a:prstGeom prst="rect">
            <a:avLst/>
          </a:prstGeom>
        </p:spPr>
      </p:pic>
    </p:spTree>
    <p:extLst>
      <p:ext uri="{BB962C8B-B14F-4D97-AF65-F5344CB8AC3E}">
        <p14:creationId xmlns:p14="http://schemas.microsoft.com/office/powerpoint/2010/main" val="39944001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6" y="1524000"/>
            <a:ext cx="9144000" cy="5166732"/>
          </a:xfrm>
          <a:prstGeom prst="rect">
            <a:avLst/>
          </a:prstGeom>
        </p:spPr>
      </p:pic>
      <p:sp>
        <p:nvSpPr>
          <p:cNvPr id="4" name="Left Arrow 3"/>
          <p:cNvSpPr/>
          <p:nvPr/>
        </p:nvSpPr>
        <p:spPr>
          <a:xfrm rot="16200000">
            <a:off x="6340223" y="3158902"/>
            <a:ext cx="603288" cy="350615"/>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6817175" y="3072599"/>
            <a:ext cx="1956121" cy="523220"/>
          </a:xfrm>
          <a:prstGeom prst="rect">
            <a:avLst/>
          </a:prstGeom>
          <a:noFill/>
          <a:ln>
            <a:solidFill>
              <a:srgbClr val="FF0000"/>
            </a:solidFill>
          </a:ln>
        </p:spPr>
        <p:txBody>
          <a:bodyPr wrap="square" rtlCol="0">
            <a:spAutoFit/>
          </a:bodyPr>
          <a:lstStyle/>
          <a:p>
            <a:pPr algn="ctr"/>
            <a:r>
              <a:rPr lang="en-US" sz="1400" b="1" dirty="0">
                <a:solidFill>
                  <a:srgbClr val="FF0000"/>
                </a:solidFill>
              </a:rPr>
              <a:t>First select minimum 10 applicable parameters</a:t>
            </a:r>
          </a:p>
        </p:txBody>
      </p:sp>
      <p:sp>
        <p:nvSpPr>
          <p:cNvPr id="7" name="Left Arrow 6"/>
          <p:cNvSpPr/>
          <p:nvPr/>
        </p:nvSpPr>
        <p:spPr>
          <a:xfrm rot="10800000">
            <a:off x="7094265" y="1780092"/>
            <a:ext cx="603288" cy="350615"/>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5774751" y="1792153"/>
            <a:ext cx="1319514" cy="307777"/>
          </a:xfrm>
          <a:prstGeom prst="rect">
            <a:avLst/>
          </a:prstGeom>
          <a:noFill/>
          <a:ln>
            <a:solidFill>
              <a:srgbClr val="FF0000"/>
            </a:solidFill>
          </a:ln>
        </p:spPr>
        <p:txBody>
          <a:bodyPr wrap="square" rtlCol="0">
            <a:spAutoFit/>
          </a:bodyPr>
          <a:lstStyle/>
          <a:p>
            <a:pPr algn="ctr"/>
            <a:r>
              <a:rPr lang="en-US" sz="1400" b="1" dirty="0">
                <a:solidFill>
                  <a:srgbClr val="FF0000"/>
                </a:solidFill>
              </a:rPr>
              <a:t>Then Proceed</a:t>
            </a:r>
          </a:p>
        </p:txBody>
      </p:sp>
      <p:sp>
        <p:nvSpPr>
          <p:cNvPr id="10" name="TextBox 9"/>
          <p:cNvSpPr txBox="1"/>
          <p:nvPr/>
        </p:nvSpPr>
        <p:spPr>
          <a:xfrm>
            <a:off x="1371600" y="479273"/>
            <a:ext cx="5334000" cy="584775"/>
          </a:xfrm>
          <a:prstGeom prst="rect">
            <a:avLst/>
          </a:prstGeom>
          <a:noFill/>
        </p:spPr>
        <p:txBody>
          <a:bodyPr wrap="square" rtlCol="0">
            <a:spAutoFit/>
          </a:bodyPr>
          <a:lstStyle/>
          <a:p>
            <a:pPr algn="ctr"/>
            <a:r>
              <a:rPr lang="en-US" sz="3200" b="1" dirty="0"/>
              <a:t>ZED Online Self Assessment</a:t>
            </a:r>
          </a:p>
        </p:txBody>
      </p:sp>
      <p:pic>
        <p:nvPicPr>
          <p:cNvPr id="9" name="Picture 8">
            <a:extLst>
              <a:ext uri="{FF2B5EF4-FFF2-40B4-BE49-F238E27FC236}">
                <a16:creationId xmlns:a16="http://schemas.microsoft.com/office/drawing/2014/main" id="{700F4F81-4419-4AD9-84B1-24513F262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23" y="1556825"/>
            <a:ext cx="2695575" cy="600075"/>
          </a:xfrm>
          <a:prstGeom prst="rect">
            <a:avLst/>
          </a:prstGeom>
        </p:spPr>
      </p:pic>
    </p:spTree>
    <p:extLst>
      <p:ext uri="{BB962C8B-B14F-4D97-AF65-F5344CB8AC3E}">
        <p14:creationId xmlns:p14="http://schemas.microsoft.com/office/powerpoint/2010/main" val="33696583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7"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1484074"/>
            <a:ext cx="9144000" cy="5010912"/>
          </a:xfrm>
          <a:prstGeom prst="rect">
            <a:avLst/>
          </a:prstGeom>
        </p:spPr>
      </p:pic>
      <p:sp>
        <p:nvSpPr>
          <p:cNvPr id="4" name="Left Arrow 3"/>
          <p:cNvSpPr/>
          <p:nvPr/>
        </p:nvSpPr>
        <p:spPr>
          <a:xfrm rot="10800000">
            <a:off x="367685" y="4675186"/>
            <a:ext cx="603288" cy="350615"/>
          </a:xfrm>
          <a:prstGeom prst="leftArrow">
            <a:avLst/>
          </a:prstGeom>
          <a:solidFill>
            <a:srgbClr val="FF000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367684" y="5925312"/>
            <a:ext cx="4356717" cy="646331"/>
          </a:xfrm>
          <a:prstGeom prst="rect">
            <a:avLst/>
          </a:prstGeom>
          <a:noFill/>
        </p:spPr>
        <p:txBody>
          <a:bodyPr wrap="square" rtlCol="0">
            <a:spAutoFit/>
          </a:bodyPr>
          <a:lstStyle/>
          <a:p>
            <a:r>
              <a:rPr lang="en-US" i="1" dirty="0">
                <a:solidFill>
                  <a:srgbClr val="FF0000"/>
                </a:solidFill>
              </a:rPr>
              <a:t>Attempt Assessment for all mandatory &amp; selected optional parameters</a:t>
            </a:r>
          </a:p>
        </p:txBody>
      </p:sp>
      <p:sp>
        <p:nvSpPr>
          <p:cNvPr id="8" name="TextBox 7"/>
          <p:cNvSpPr txBox="1"/>
          <p:nvPr/>
        </p:nvSpPr>
        <p:spPr>
          <a:xfrm>
            <a:off x="1371600" y="479273"/>
            <a:ext cx="5334000" cy="584775"/>
          </a:xfrm>
          <a:prstGeom prst="rect">
            <a:avLst/>
          </a:prstGeom>
          <a:noFill/>
        </p:spPr>
        <p:txBody>
          <a:bodyPr wrap="square" rtlCol="0">
            <a:spAutoFit/>
          </a:bodyPr>
          <a:lstStyle/>
          <a:p>
            <a:pPr algn="ctr"/>
            <a:r>
              <a:rPr lang="en-US" sz="3200" b="1" dirty="0"/>
              <a:t>ZED Online Self Assessment</a:t>
            </a:r>
          </a:p>
        </p:txBody>
      </p:sp>
      <p:pic>
        <p:nvPicPr>
          <p:cNvPr id="7" name="Picture 6">
            <a:extLst>
              <a:ext uri="{FF2B5EF4-FFF2-40B4-BE49-F238E27FC236}">
                <a16:creationId xmlns:a16="http://schemas.microsoft.com/office/drawing/2014/main" id="{C48E5E99-D9A6-4E80-B340-E811B0068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23" y="1556825"/>
            <a:ext cx="2695575" cy="600075"/>
          </a:xfrm>
          <a:prstGeom prst="rect">
            <a:avLst/>
          </a:prstGeom>
        </p:spPr>
      </p:pic>
    </p:spTree>
    <p:extLst>
      <p:ext uri="{BB962C8B-B14F-4D97-AF65-F5344CB8AC3E}">
        <p14:creationId xmlns:p14="http://schemas.microsoft.com/office/powerpoint/2010/main" val="331009181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 y="1406075"/>
            <a:ext cx="9144000" cy="5115063"/>
          </a:xfrm>
          <a:prstGeom prst="rect">
            <a:avLst/>
          </a:prstGeom>
        </p:spPr>
      </p:pic>
      <p:sp>
        <p:nvSpPr>
          <p:cNvPr id="5" name="TextBox 4"/>
          <p:cNvSpPr txBox="1"/>
          <p:nvPr/>
        </p:nvSpPr>
        <p:spPr>
          <a:xfrm>
            <a:off x="1648691" y="6488668"/>
            <a:ext cx="5860473" cy="369332"/>
          </a:xfrm>
          <a:prstGeom prst="rect">
            <a:avLst/>
          </a:prstGeom>
          <a:noFill/>
        </p:spPr>
        <p:txBody>
          <a:bodyPr wrap="square" rtlCol="0">
            <a:spAutoFit/>
          </a:bodyPr>
          <a:lstStyle/>
          <a:p>
            <a:pPr algn="ctr"/>
            <a:r>
              <a:rPr lang="en-US" i="1" dirty="0">
                <a:solidFill>
                  <a:srgbClr val="FF0000"/>
                </a:solidFill>
              </a:rPr>
              <a:t>Select the option closest to your existing practice and submit </a:t>
            </a:r>
          </a:p>
        </p:txBody>
      </p:sp>
      <p:sp>
        <p:nvSpPr>
          <p:cNvPr id="7" name="TextBox 6"/>
          <p:cNvSpPr txBox="1"/>
          <p:nvPr/>
        </p:nvSpPr>
        <p:spPr>
          <a:xfrm>
            <a:off x="1371600" y="479273"/>
            <a:ext cx="5334000" cy="584775"/>
          </a:xfrm>
          <a:prstGeom prst="rect">
            <a:avLst/>
          </a:prstGeom>
          <a:noFill/>
        </p:spPr>
        <p:txBody>
          <a:bodyPr wrap="square" rtlCol="0">
            <a:spAutoFit/>
          </a:bodyPr>
          <a:lstStyle/>
          <a:p>
            <a:pPr algn="ctr"/>
            <a:r>
              <a:rPr lang="en-US" sz="3200" b="1" dirty="0"/>
              <a:t>ZED Online Self Assessment</a:t>
            </a:r>
          </a:p>
        </p:txBody>
      </p:sp>
      <p:pic>
        <p:nvPicPr>
          <p:cNvPr id="8" name="Picture 7">
            <a:extLst>
              <a:ext uri="{FF2B5EF4-FFF2-40B4-BE49-F238E27FC236}">
                <a16:creationId xmlns:a16="http://schemas.microsoft.com/office/drawing/2014/main" id="{82E86E8A-E5CB-4733-898D-FCCA54D4D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24000"/>
            <a:ext cx="2695575" cy="600075"/>
          </a:xfrm>
          <a:prstGeom prst="rect">
            <a:avLst/>
          </a:prstGeom>
        </p:spPr>
      </p:pic>
    </p:spTree>
    <p:extLst>
      <p:ext uri="{BB962C8B-B14F-4D97-AF65-F5344CB8AC3E}">
        <p14:creationId xmlns:p14="http://schemas.microsoft.com/office/powerpoint/2010/main" val="403574930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1802" y="1154668"/>
            <a:ext cx="7419372" cy="369332"/>
          </a:xfrm>
          <a:prstGeom prst="rect">
            <a:avLst/>
          </a:prstGeom>
          <a:noFill/>
        </p:spPr>
        <p:txBody>
          <a:bodyPr wrap="square" rtlCol="0">
            <a:spAutoFit/>
          </a:bodyPr>
          <a:lstStyle/>
          <a:p>
            <a:pPr algn="ctr"/>
            <a:r>
              <a:rPr lang="en-US" dirty="0">
                <a:solidFill>
                  <a:srgbClr val="FF0000"/>
                </a:solidFill>
              </a:rPr>
              <a:t>Attempt self-assessment on all selected parameters and then Submit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1833"/>
            <a:ext cx="3339606" cy="397976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091" y="2015924"/>
            <a:ext cx="2862795" cy="33315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934" y="2015923"/>
            <a:ext cx="2981044" cy="3655671"/>
          </a:xfrm>
          <a:prstGeom prst="rect">
            <a:avLst/>
          </a:prstGeom>
        </p:spPr>
      </p:pic>
      <p:sp>
        <p:nvSpPr>
          <p:cNvPr id="7" name="Curved Up Arrow 6"/>
          <p:cNvSpPr/>
          <p:nvPr/>
        </p:nvSpPr>
        <p:spPr>
          <a:xfrm>
            <a:off x="2129742" y="5830839"/>
            <a:ext cx="2233914" cy="567160"/>
          </a:xfrm>
          <a:prstGeom prst="curvedUpArrow">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p:cNvSpPr txBox="1"/>
          <p:nvPr/>
        </p:nvSpPr>
        <p:spPr>
          <a:xfrm>
            <a:off x="108124" y="5695139"/>
            <a:ext cx="2136312" cy="923330"/>
          </a:xfrm>
          <a:prstGeom prst="rect">
            <a:avLst/>
          </a:prstGeom>
          <a:noFill/>
        </p:spPr>
        <p:txBody>
          <a:bodyPr wrap="square" rtlCol="0">
            <a:spAutoFit/>
          </a:bodyPr>
          <a:lstStyle/>
          <a:p>
            <a:r>
              <a:rPr lang="en-US" i="1" dirty="0">
                <a:solidFill>
                  <a:srgbClr val="FF0000"/>
                </a:solidFill>
              </a:rPr>
              <a:t>After submission, you will receive a report on your email</a:t>
            </a:r>
          </a:p>
        </p:txBody>
      </p:sp>
      <p:sp>
        <p:nvSpPr>
          <p:cNvPr id="10" name="TextBox 9"/>
          <p:cNvSpPr txBox="1"/>
          <p:nvPr/>
        </p:nvSpPr>
        <p:spPr>
          <a:xfrm>
            <a:off x="5735782" y="5652754"/>
            <a:ext cx="3172691" cy="923330"/>
          </a:xfrm>
          <a:prstGeom prst="rect">
            <a:avLst/>
          </a:prstGeom>
          <a:noFill/>
        </p:spPr>
        <p:txBody>
          <a:bodyPr wrap="square" rtlCol="0">
            <a:spAutoFit/>
          </a:bodyPr>
          <a:lstStyle/>
          <a:p>
            <a:r>
              <a:rPr lang="en-US" i="1" dirty="0">
                <a:solidFill>
                  <a:srgbClr val="FF0000"/>
                </a:solidFill>
              </a:rPr>
              <a:t>Along with a list of suggested evidences that will be needed for Desktop Assessment stage</a:t>
            </a:r>
          </a:p>
        </p:txBody>
      </p:sp>
      <p:sp>
        <p:nvSpPr>
          <p:cNvPr id="12" name="TextBox 11"/>
          <p:cNvSpPr txBox="1"/>
          <p:nvPr/>
        </p:nvSpPr>
        <p:spPr>
          <a:xfrm>
            <a:off x="1371600" y="479273"/>
            <a:ext cx="5334000" cy="584775"/>
          </a:xfrm>
          <a:prstGeom prst="rect">
            <a:avLst/>
          </a:prstGeom>
          <a:noFill/>
        </p:spPr>
        <p:txBody>
          <a:bodyPr wrap="square" rtlCol="0">
            <a:spAutoFit/>
          </a:bodyPr>
          <a:lstStyle/>
          <a:p>
            <a:pPr algn="ctr"/>
            <a:r>
              <a:rPr lang="en-US" sz="3200" b="1" dirty="0"/>
              <a:t>ZED Online Self Assessment</a:t>
            </a:r>
          </a:p>
        </p:txBody>
      </p:sp>
    </p:spTree>
    <p:extLst>
      <p:ext uri="{BB962C8B-B14F-4D97-AF65-F5344CB8AC3E}">
        <p14:creationId xmlns:p14="http://schemas.microsoft.com/office/powerpoint/2010/main" val="271801043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Box 2"/>
          <p:cNvSpPr txBox="1"/>
          <p:nvPr/>
        </p:nvSpPr>
        <p:spPr>
          <a:xfrm>
            <a:off x="1828800" y="2860766"/>
            <a:ext cx="5473337" cy="707886"/>
          </a:xfrm>
          <a:prstGeom prst="rect">
            <a:avLst/>
          </a:prstGeom>
          <a:noFill/>
        </p:spPr>
        <p:txBody>
          <a:bodyPr wrap="square" rtlCol="0">
            <a:spAutoFit/>
          </a:bodyPr>
          <a:lstStyle/>
          <a:p>
            <a:pPr algn="ctr"/>
            <a:r>
              <a:rPr lang="en-US" sz="4000" b="1" dirty="0"/>
              <a:t>Slides for Back up</a:t>
            </a:r>
          </a:p>
        </p:txBody>
      </p:sp>
    </p:spTree>
    <p:extLst>
      <p:ext uri="{BB962C8B-B14F-4D97-AF65-F5344CB8AC3E}">
        <p14:creationId xmlns:p14="http://schemas.microsoft.com/office/powerpoint/2010/main" val="339574649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74" name="think-cell Slide" r:id="rId4" imgW="353" imgH="353" progId="TCLayout.ActiveDocument.1">
                  <p:embed/>
                </p:oleObj>
              </mc:Choice>
              <mc:Fallback>
                <p:oleObj name="think-cell Slide" r:id="rId4" imgW="353" imgH="353"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sz="3200" dirty="0"/>
              <a:t>Objectives of the programme </a:t>
            </a:r>
          </a:p>
        </p:txBody>
      </p:sp>
      <p:sp>
        <p:nvSpPr>
          <p:cNvPr id="8" name="Rectangle 7"/>
          <p:cNvSpPr>
            <a:spLocks/>
          </p:cNvSpPr>
          <p:nvPr/>
        </p:nvSpPr>
        <p:spPr>
          <a:xfrm>
            <a:off x="1731801" y="2057067"/>
            <a:ext cx="5456547" cy="3650170"/>
          </a:xfrm>
          <a:prstGeom prst="rect">
            <a:avLst/>
          </a:prstGeom>
          <a:solidFill>
            <a:schemeClr val="bg1"/>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000000"/>
              </a:solidFill>
            </a:endParaRPr>
          </a:p>
        </p:txBody>
      </p:sp>
      <p:sp>
        <p:nvSpPr>
          <p:cNvPr id="10" name="TextBox 9"/>
          <p:cNvSpPr txBox="1">
            <a:spLocks/>
          </p:cNvSpPr>
          <p:nvPr/>
        </p:nvSpPr>
        <p:spPr>
          <a:xfrm>
            <a:off x="1743514" y="1417638"/>
            <a:ext cx="5444836" cy="512839"/>
          </a:xfrm>
          <a:prstGeom prst="rect">
            <a:avLst/>
          </a:prstGeom>
          <a:solidFill>
            <a:schemeClr val="accent3"/>
          </a:solidFill>
          <a:ln w="9525">
            <a:solidFill>
              <a:schemeClr val="accent3"/>
            </a:solidFill>
            <a:miter lim="800000"/>
            <a:headEnd/>
            <a:tailEnd/>
          </a:ln>
          <a:effectLst/>
        </p:spPr>
        <p:txBody>
          <a:bodyPr vert="horz" wrap="square" lIns="180000" tIns="72009" rIns="72009" bIns="72009"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fontAlgn="base">
              <a:spcBef>
                <a:spcPct val="0"/>
              </a:spcBef>
              <a:spcAft>
                <a:spcPct val="0"/>
              </a:spcAft>
              <a:buClr>
                <a:srgbClr val="000000"/>
              </a:buClr>
            </a:pPr>
            <a:r>
              <a:rPr lang="en-US" b="1" dirty="0">
                <a:solidFill>
                  <a:srgbClr val="FFFFFF"/>
                </a:solidFill>
              </a:rPr>
              <a:t>Objectives: </a:t>
            </a:r>
          </a:p>
        </p:txBody>
      </p:sp>
      <p:pic>
        <p:nvPicPr>
          <p:cNvPr id="5" name="Picture 4"/>
          <p:cNvPicPr>
            <a:picLocks noChangeAspect="1"/>
          </p:cNvPicPr>
          <p:nvPr/>
        </p:nvPicPr>
        <p:blipFill>
          <a:blip r:embed="rId6">
            <a:duotone>
              <a:schemeClr val="accent1">
                <a:shade val="45000"/>
                <a:satMod val="135000"/>
              </a:schemeClr>
              <a:prstClr val="white"/>
            </a:duotone>
          </a:blip>
          <a:stretch>
            <a:fillRect/>
          </a:stretch>
        </p:blipFill>
        <p:spPr>
          <a:xfrm>
            <a:off x="0" y="4834931"/>
            <a:ext cx="2582648" cy="1779750"/>
          </a:xfrm>
          <a:prstGeom prst="rect">
            <a:avLst/>
          </a:prstGeom>
        </p:spPr>
      </p:pic>
      <p:sp>
        <p:nvSpPr>
          <p:cNvPr id="12" name="TextBox 11"/>
          <p:cNvSpPr txBox="1"/>
          <p:nvPr/>
        </p:nvSpPr>
        <p:spPr>
          <a:xfrm>
            <a:off x="1917860" y="2881055"/>
            <a:ext cx="5084431" cy="276998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1" fontAlgn="base">
              <a:spcBef>
                <a:spcPct val="50000"/>
              </a:spcBef>
              <a:spcAft>
                <a:spcPct val="0"/>
              </a:spcAft>
              <a:buClr>
                <a:srgbClr val="000000"/>
              </a:buClr>
            </a:pPr>
            <a:r>
              <a:rPr lang="en-US" dirty="0">
                <a:solidFill>
                  <a:srgbClr val="000000"/>
                </a:solidFill>
              </a:rPr>
              <a:t>Introduction of the ZED scheme </a:t>
            </a:r>
          </a:p>
          <a:p>
            <a:pPr lvl="1" fontAlgn="base">
              <a:spcBef>
                <a:spcPct val="50000"/>
              </a:spcBef>
              <a:spcAft>
                <a:spcPct val="0"/>
              </a:spcAft>
              <a:buClr>
                <a:srgbClr val="000000"/>
              </a:buClr>
            </a:pPr>
            <a:r>
              <a:rPr lang="en-US" dirty="0">
                <a:solidFill>
                  <a:srgbClr val="000000"/>
                </a:solidFill>
              </a:rPr>
              <a:t>Introduction to ZED Rating &amp; Certification Process including broad overview of the ZED Maturity Assessment Model </a:t>
            </a:r>
          </a:p>
          <a:p>
            <a:pPr lvl="1" fontAlgn="base">
              <a:spcBef>
                <a:spcPct val="50000"/>
              </a:spcBef>
              <a:spcAft>
                <a:spcPct val="0"/>
              </a:spcAft>
              <a:buClr>
                <a:srgbClr val="000000"/>
              </a:buClr>
            </a:pPr>
            <a:r>
              <a:rPr lang="en-US" dirty="0">
                <a:solidFill>
                  <a:srgbClr val="000000"/>
                </a:solidFill>
              </a:rPr>
              <a:t>Q &amp; A</a:t>
            </a:r>
          </a:p>
          <a:p>
            <a:pPr lvl="1" fontAlgn="base">
              <a:spcBef>
                <a:spcPct val="50000"/>
              </a:spcBef>
              <a:spcAft>
                <a:spcPct val="0"/>
              </a:spcAft>
              <a:buClr>
                <a:srgbClr val="000000"/>
              </a:buClr>
            </a:pPr>
            <a:r>
              <a:rPr lang="en-US" dirty="0">
                <a:solidFill>
                  <a:srgbClr val="000000"/>
                </a:solidFill>
              </a:rPr>
              <a:t>Registration on ZED Portal</a:t>
            </a:r>
          </a:p>
          <a:p>
            <a:pPr lvl="1" fontAlgn="base">
              <a:spcBef>
                <a:spcPct val="50000"/>
              </a:spcBef>
              <a:spcAft>
                <a:spcPct val="0"/>
              </a:spcAft>
              <a:buClr>
                <a:srgbClr val="000000"/>
              </a:buClr>
            </a:pPr>
            <a:r>
              <a:rPr lang="en-US" dirty="0">
                <a:solidFill>
                  <a:srgbClr val="000000"/>
                </a:solidFill>
              </a:rPr>
              <a:t>Understanding Online Self Assessment &amp; other stages</a:t>
            </a:r>
          </a:p>
        </p:txBody>
      </p:sp>
    </p:spTree>
    <p:extLst>
      <p:ext uri="{BB962C8B-B14F-4D97-AF65-F5344CB8AC3E}">
        <p14:creationId xmlns:p14="http://schemas.microsoft.com/office/powerpoint/2010/main" val="280417769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95980"/>
            <a:ext cx="6996687" cy="292388"/>
          </a:xfrm>
          <a:noFill/>
          <a:ln>
            <a:noFill/>
          </a:ln>
          <a:effectLst/>
        </p:spPr>
        <p:txBody>
          <a:bodyPr vert="horz" wrap="square" lIns="0" tIns="0" rIns="0" bIns="0" numCol="1" anchor="b" anchorCtr="0" compatLnSpc="1">
            <a:prstTxWarp prst="textNoShape">
              <a:avLst/>
            </a:prstTxWarp>
            <a:spAutoFit/>
          </a:bodyPr>
          <a:lstStyle/>
          <a:p>
            <a:r>
              <a:rPr lang="en-GB" dirty="0"/>
              <a:t>A few basic facts </a:t>
            </a:r>
            <a:r>
              <a:rPr lang="en-GB" sz="1600" dirty="0"/>
              <a:t>(1/2)</a:t>
            </a:r>
            <a:endParaRPr lang="en-GB" dirty="0"/>
          </a:p>
        </p:txBody>
      </p:sp>
      <p:sp>
        <p:nvSpPr>
          <p:cNvPr id="7" name="TextBox 6"/>
          <p:cNvSpPr txBox="1"/>
          <p:nvPr/>
        </p:nvSpPr>
        <p:spPr>
          <a:xfrm>
            <a:off x="179444" y="1209866"/>
            <a:ext cx="8751460" cy="3493264"/>
          </a:xfrm>
          <a:prstGeom prst="rect">
            <a:avLst/>
          </a:prstGeom>
          <a:noFill/>
        </p:spPr>
        <p:txBody>
          <a:bodyPr wrap="square" rtlCol="0">
            <a:spAutoFit/>
          </a:bodyPr>
          <a:lstStyle/>
          <a:p>
            <a:pPr marL="285750" indent="-285750" algn="just">
              <a:buFont typeface="Arial" charset="0"/>
              <a:buChar char="•"/>
            </a:pPr>
            <a:r>
              <a:rPr lang="en-US" sz="1700" dirty="0"/>
              <a:t>This is a </a:t>
            </a:r>
            <a:r>
              <a:rPr lang="en-US" sz="1700" b="1" dirty="0"/>
              <a:t>voluntary scheme </a:t>
            </a:r>
            <a:r>
              <a:rPr lang="en-US" sz="1700" dirty="0"/>
              <a:t>and is applicable to Micro, Small &amp; Medium Enterprises – </a:t>
            </a:r>
            <a:r>
              <a:rPr lang="en-US" sz="1700" b="1" dirty="0"/>
              <a:t>Manufacturing Sector </a:t>
            </a:r>
            <a:r>
              <a:rPr lang="en-US" sz="1700" dirty="0"/>
              <a:t>only. QCI has been nominated as the NMIU of the scheme.</a:t>
            </a:r>
          </a:p>
          <a:p>
            <a:pPr marL="285750" indent="-285750" algn="just">
              <a:buFont typeface="Arial" charset="0"/>
              <a:buChar char="•"/>
            </a:pPr>
            <a:r>
              <a:rPr lang="en-US" sz="1700" dirty="0"/>
              <a:t>Certification after assessment of a Manufacturing Unit’s systems &amp; processes based on ZED Parameters.</a:t>
            </a:r>
            <a:r>
              <a:rPr lang="en-US" sz="1700" dirty="0">
                <a:solidFill>
                  <a:srgbClr val="000000"/>
                </a:solidFill>
              </a:rPr>
              <a:t> </a:t>
            </a:r>
          </a:p>
          <a:p>
            <a:pPr marL="285750" indent="-285750" algn="just">
              <a:buFont typeface="Arial" charset="0"/>
              <a:buChar char="•"/>
            </a:pPr>
            <a:r>
              <a:rPr lang="en-US" sz="1700" dirty="0">
                <a:solidFill>
                  <a:srgbClr val="000000"/>
                </a:solidFill>
              </a:rPr>
              <a:t>An </a:t>
            </a:r>
            <a:r>
              <a:rPr lang="en-US" sz="1700" b="1" dirty="0">
                <a:solidFill>
                  <a:srgbClr val="000000"/>
                </a:solidFill>
              </a:rPr>
              <a:t>MSME WILL NOT BE ELIGIBLE to go for ZED Certification if the legal &amp; regulatory compliances are not followed</a:t>
            </a:r>
            <a:r>
              <a:rPr lang="en-US" sz="1700" dirty="0">
                <a:solidFill>
                  <a:srgbClr val="000000"/>
                </a:solidFill>
              </a:rPr>
              <a:t>. </a:t>
            </a:r>
            <a:endParaRPr lang="en-US" sz="1700" dirty="0"/>
          </a:p>
          <a:p>
            <a:pPr marL="285750" indent="-285750" algn="just">
              <a:buFont typeface="Arial" charset="0"/>
              <a:buChar char="•"/>
            </a:pPr>
            <a:r>
              <a:rPr lang="en-US" sz="1700" dirty="0"/>
              <a:t>Definitions of </a:t>
            </a:r>
            <a:r>
              <a:rPr lang="en-US" sz="1700" b="1" dirty="0"/>
              <a:t>Micro, Small &amp; Medium Enterprises</a:t>
            </a:r>
            <a:r>
              <a:rPr lang="en-US" sz="1700" dirty="0"/>
              <a:t> is in accordance with the provision of MSMED Act, 2006. </a:t>
            </a:r>
          </a:p>
          <a:p>
            <a:pPr marL="285750" indent="-285750" algn="just">
              <a:buFont typeface="Arial" charset="0"/>
              <a:buChar char="•"/>
            </a:pPr>
            <a:r>
              <a:rPr lang="en-US" sz="1700" b="1" dirty="0"/>
              <a:t>Manufacturing Enterprises</a:t>
            </a:r>
            <a:r>
              <a:rPr lang="en-US" sz="1700" dirty="0"/>
              <a:t> are enterprises engaged in the manufacture or production of goods pertaining to any industry specified in the first schedule to the industries (Development and Regulation Act, 1951) or employing plant and machinery in the process of value addition to the final product having a distinct name or character or use. The Manufacturing Enterprise are </a:t>
            </a:r>
            <a:r>
              <a:rPr lang="en-US" sz="1700" b="1" dirty="0"/>
              <a:t>defined in terms of investment in Plant &amp; Machinery.</a:t>
            </a:r>
            <a:endParaRPr lang="en-US" sz="17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47" y="4682348"/>
            <a:ext cx="8585200" cy="1739900"/>
          </a:xfrm>
          <a:prstGeom prst="rect">
            <a:avLst/>
          </a:prstGeom>
        </p:spPr>
      </p:pic>
      <p:grpSp>
        <p:nvGrpSpPr>
          <p:cNvPr id="9" name="Group 8"/>
          <p:cNvGrpSpPr>
            <a:grpSpLocks/>
          </p:cNvGrpSpPr>
          <p:nvPr/>
        </p:nvGrpSpPr>
        <p:grpSpPr>
          <a:xfrm>
            <a:off x="435812" y="1209866"/>
            <a:ext cx="8513113" cy="5353497"/>
            <a:chOff x="13830300" y="15774177"/>
            <a:chExt cx="11944350" cy="11869545"/>
          </a:xfrm>
        </p:grpSpPr>
        <p:cxnSp>
          <p:nvCxnSpPr>
            <p:cNvPr id="10" name="Straight Connector 9"/>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103934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395980"/>
            <a:ext cx="6996687" cy="292388"/>
          </a:xfrm>
          <a:noFill/>
          <a:ln>
            <a:noFill/>
          </a:ln>
          <a:effectLst/>
        </p:spPr>
        <p:txBody>
          <a:bodyPr vert="horz" wrap="square" lIns="0" tIns="0" rIns="0" bIns="0" numCol="1" anchor="b" anchorCtr="0" compatLnSpc="1">
            <a:prstTxWarp prst="textNoShape">
              <a:avLst/>
            </a:prstTxWarp>
            <a:spAutoFit/>
          </a:bodyPr>
          <a:lstStyle/>
          <a:p>
            <a:r>
              <a:rPr lang="en-GB" dirty="0"/>
              <a:t>A few basic facts </a:t>
            </a:r>
            <a:r>
              <a:rPr lang="en-GB" sz="1600" dirty="0"/>
              <a:t>(2/2)</a:t>
            </a:r>
            <a:endParaRPr lang="en-GB" dirty="0"/>
          </a:p>
        </p:txBody>
      </p:sp>
      <p:grpSp>
        <p:nvGrpSpPr>
          <p:cNvPr id="4" name="Group 3"/>
          <p:cNvGrpSpPr>
            <a:grpSpLocks/>
          </p:cNvGrpSpPr>
          <p:nvPr/>
        </p:nvGrpSpPr>
        <p:grpSpPr>
          <a:xfrm>
            <a:off x="471766" y="1524000"/>
            <a:ext cx="8108505" cy="4702628"/>
            <a:chOff x="13830300" y="15774177"/>
            <a:chExt cx="11944350" cy="11869545"/>
          </a:xfrm>
        </p:grpSpPr>
        <p:cxnSp>
          <p:nvCxnSpPr>
            <p:cNvPr id="5" name="Straight Connector 4"/>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71766" y="1609180"/>
            <a:ext cx="8108505" cy="4524315"/>
          </a:xfrm>
          <a:prstGeom prst="rect">
            <a:avLst/>
          </a:prstGeom>
          <a:noFill/>
        </p:spPr>
        <p:txBody>
          <a:bodyPr wrap="square" rtlCol="0">
            <a:spAutoFit/>
          </a:bodyPr>
          <a:lstStyle/>
          <a:p>
            <a:pPr marL="285750" indent="-285750" algn="just">
              <a:buFont typeface="Arial" charset="0"/>
              <a:buChar char="•"/>
            </a:pPr>
            <a:r>
              <a:rPr lang="en-US" dirty="0"/>
              <a:t>The generic model for Service Sector has been made and a pilot project to test and evolve the model is under consideration by DIPP, MoCI</a:t>
            </a:r>
          </a:p>
          <a:p>
            <a:pPr marL="285750" indent="-285750" algn="just">
              <a:buFont typeface="Arial" charset="0"/>
              <a:buChar char="•"/>
            </a:pPr>
            <a:r>
              <a:rPr lang="en-US" dirty="0"/>
              <a:t>Though Large industries are not covered in this scheme, the model is applicable across all sectors and size</a:t>
            </a:r>
          </a:p>
          <a:p>
            <a:pPr marL="285750" indent="-285750" algn="just">
              <a:buFont typeface="Arial" charset="0"/>
              <a:buChar char="•"/>
            </a:pPr>
            <a:r>
              <a:rPr lang="en-US" dirty="0"/>
              <a:t>An MSME must be registered under the UAM (Udyog Aadhaar Memorandum) to avail the benefits under the ZED scheme. Registrations under UAM are free. It may be noted that the Ministry has not appointed any representative for Udyog Aadhaar Registration. </a:t>
            </a:r>
          </a:p>
          <a:p>
            <a:pPr marL="285750" indent="-285750" algn="just">
              <a:buFont typeface="Arial" charset="0"/>
              <a:buChar char="•"/>
            </a:pPr>
            <a:r>
              <a:rPr lang="en-US" dirty="0"/>
              <a:t>UAM is a one-page simple registration form for online filing of UAM which replaces the filing of Entrepreneur’s Memorandum Part I &amp; II. The filing of UAM can be done on </a:t>
            </a:r>
            <a:r>
              <a:rPr lang="en-US" dirty="0">
                <a:solidFill>
                  <a:srgbClr val="0066FF"/>
                </a:solidFill>
              </a:rPr>
              <a:t>http://udyogaadhaar.gov.in</a:t>
            </a:r>
          </a:p>
          <a:p>
            <a:pPr marL="1200150" lvl="2" indent="-285750" algn="just">
              <a:buFont typeface="Arial" charset="0"/>
              <a:buChar char="•"/>
            </a:pPr>
            <a:r>
              <a:rPr lang="en-US" dirty="0"/>
              <a:t>Registration is online and user-friendly</a:t>
            </a:r>
          </a:p>
          <a:p>
            <a:pPr marL="1200150" lvl="2" indent="-285750" algn="just">
              <a:buFont typeface="Arial" charset="0"/>
              <a:buChar char="•"/>
            </a:pPr>
            <a:r>
              <a:rPr lang="en-US" dirty="0"/>
              <a:t>UAM can be filed on self-declaration basis</a:t>
            </a:r>
          </a:p>
          <a:p>
            <a:pPr marL="1200150" lvl="2" indent="-285750" algn="just">
              <a:buFont typeface="Arial" charset="0"/>
              <a:buChar char="•"/>
            </a:pPr>
            <a:r>
              <a:rPr lang="en-US" dirty="0"/>
              <a:t>No documentation required</a:t>
            </a:r>
          </a:p>
          <a:p>
            <a:pPr marL="1200150" lvl="2" indent="-285750" algn="just">
              <a:buFont typeface="Arial" charset="0"/>
              <a:buChar char="•"/>
            </a:pPr>
            <a:r>
              <a:rPr lang="en-US" dirty="0"/>
              <a:t>No Fee for filing</a:t>
            </a:r>
          </a:p>
          <a:p>
            <a:pPr marL="1200150" lvl="2" indent="-285750" algn="just">
              <a:buFont typeface="Arial" charset="0"/>
              <a:buChar char="•"/>
            </a:pPr>
            <a:r>
              <a:rPr lang="en-US" dirty="0"/>
              <a:t>File more than one Udyog Aadhaar with same Aadhaar Number.</a:t>
            </a:r>
          </a:p>
        </p:txBody>
      </p:sp>
    </p:spTree>
    <p:extLst>
      <p:ext uri="{BB962C8B-B14F-4D97-AF65-F5344CB8AC3E}">
        <p14:creationId xmlns:p14="http://schemas.microsoft.com/office/powerpoint/2010/main" val="39226569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dissolve">
                                      <p:cBhvr>
                                        <p:cTn id="25" dur="500"/>
                                        <p:tgtEl>
                                          <p:spTgt spid="7">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dissolve">
                                      <p:cBhvr>
                                        <p:cTn id="28" dur="500"/>
                                        <p:tgtEl>
                                          <p:spTgt spid="7">
                                            <p:txEl>
                                              <p:pRg st="5" end="5"/>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dissolve">
                                      <p:cBhvr>
                                        <p:cTn id="31" dur="500"/>
                                        <p:tgtEl>
                                          <p:spTgt spid="7">
                                            <p:txEl>
                                              <p:pRg st="6" end="6"/>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dissolve">
                                      <p:cBhvr>
                                        <p:cTn id="34" dur="500"/>
                                        <p:tgtEl>
                                          <p:spTgt spid="7">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extLst/>
          </p:nvPr>
        </p:nvGraphicFramePr>
        <p:xfrm>
          <a:off x="480" y="200268"/>
          <a:ext cx="479" cy="479"/>
        </p:xfrm>
        <a:graphic>
          <a:graphicData uri="http://schemas.openxmlformats.org/presentationml/2006/ole">
            <mc:AlternateContent xmlns:mc="http://schemas.openxmlformats.org/markup-compatibility/2006">
              <mc:Choice xmlns:v="urn:schemas-microsoft-com:vml" Requires="v">
                <p:oleObj spid="_x0000_s37904" name="think-cell Slide" r:id="rId4" imgW="338" imgH="338" progId="TCLayout.ActiveDocument.1">
                  <p:embed/>
                </p:oleObj>
              </mc:Choice>
              <mc:Fallback>
                <p:oleObj name="think-cell Slide" r:id="rId4" imgW="338" imgH="338" progId="TCLayout.ActiveDocument.1">
                  <p:embed/>
                  <p:pic>
                    <p:nvPicPr>
                      <p:cNvPr id="13" name="Object 12" hidden="1"/>
                      <p:cNvPicPr/>
                      <p:nvPr/>
                    </p:nvPicPr>
                    <p:blipFill>
                      <a:blip r:embed="rId5"/>
                      <a:stretch>
                        <a:fillRect/>
                      </a:stretch>
                    </p:blipFill>
                    <p:spPr>
                      <a:xfrm>
                        <a:off x="480" y="200268"/>
                        <a:ext cx="479" cy="479"/>
                      </a:xfrm>
                      <a:prstGeom prst="rect">
                        <a:avLst/>
                      </a:prstGeom>
                    </p:spPr>
                  </p:pic>
                </p:oleObj>
              </mc:Fallback>
            </mc:AlternateContent>
          </a:graphicData>
        </a:graphic>
      </p:graphicFrame>
      <p:sp>
        <p:nvSpPr>
          <p:cNvPr id="12" name="TextBox 11"/>
          <p:cNvSpPr txBox="1">
            <a:spLocks/>
          </p:cNvSpPr>
          <p:nvPr/>
        </p:nvSpPr>
        <p:spPr>
          <a:xfrm flipH="1">
            <a:off x="5087303" y="1081319"/>
            <a:ext cx="1144865" cy="2397451"/>
          </a:xfrm>
          <a:prstGeom prst="rect">
            <a:avLst/>
          </a:prstGeom>
          <a:noFill/>
        </p:spPr>
        <p:txBody>
          <a:bodyPr wrap="none" rtlCol="0">
            <a:spAutoFit/>
          </a:bodyPr>
          <a:lstStyle/>
          <a:p>
            <a:pPr fontAlgn="base">
              <a:spcBef>
                <a:spcPts val="604"/>
              </a:spcBef>
              <a:spcAft>
                <a:spcPct val="0"/>
              </a:spcAft>
            </a:pPr>
            <a:r>
              <a:rPr lang="en-US" sz="14979" b="1" dirty="0">
                <a:solidFill>
                  <a:srgbClr val="FF6600">
                    <a:alpha val="20000"/>
                  </a:srgbClr>
                </a:solidFill>
                <a:latin typeface="Arial" charset="0"/>
              </a:rPr>
              <a:t>“</a:t>
            </a:r>
            <a:endParaRPr lang="en-US" sz="14979" dirty="0">
              <a:solidFill>
                <a:srgbClr val="FF6600">
                  <a:alpha val="20000"/>
                </a:srgbClr>
              </a:solidFill>
              <a:latin typeface="Arial" charset="0"/>
            </a:endParaRPr>
          </a:p>
        </p:txBody>
      </p:sp>
      <p:pic>
        <p:nvPicPr>
          <p:cNvPr id="5" name="Picture 4"/>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72517" y="2080206"/>
            <a:ext cx="4732792" cy="3338769"/>
          </a:xfrm>
          <a:prstGeom prst="rect">
            <a:avLst/>
          </a:prstGeom>
        </p:spPr>
      </p:pic>
      <p:sp>
        <p:nvSpPr>
          <p:cNvPr id="7" name="TextBox 6"/>
          <p:cNvSpPr txBox="1">
            <a:spLocks/>
          </p:cNvSpPr>
          <p:nvPr/>
        </p:nvSpPr>
        <p:spPr>
          <a:xfrm>
            <a:off x="5396605" y="2280045"/>
            <a:ext cx="3417135" cy="3083793"/>
          </a:xfrm>
          <a:prstGeom prst="rect">
            <a:avLst/>
          </a:prstGeom>
          <a:noFill/>
        </p:spPr>
        <p:txBody>
          <a:bodyPr wrap="square" rtlCol="0">
            <a:spAutoFit/>
          </a:bodyPr>
          <a:lstStyle/>
          <a:p>
            <a:pPr fontAlgn="base">
              <a:spcBef>
                <a:spcPts val="604"/>
              </a:spcBef>
              <a:spcAft>
                <a:spcPct val="0"/>
              </a:spcAft>
            </a:pPr>
            <a:r>
              <a:rPr lang="en-US" sz="1631" b="1" dirty="0">
                <a:solidFill>
                  <a:srgbClr val="000000"/>
                </a:solidFill>
                <a:latin typeface="Arial" charset="0"/>
              </a:rPr>
              <a:t>“Our manufacturing should have</a:t>
            </a:r>
          </a:p>
          <a:p>
            <a:pPr fontAlgn="base">
              <a:spcBef>
                <a:spcPts val="604"/>
              </a:spcBef>
              <a:spcAft>
                <a:spcPct val="0"/>
              </a:spcAft>
            </a:pPr>
            <a:r>
              <a:rPr lang="en-US" sz="1631" b="1" dirty="0">
                <a:solidFill>
                  <a:srgbClr val="FF6600"/>
                </a:solidFill>
                <a:latin typeface="Arial" charset="0"/>
              </a:rPr>
              <a:t>ZERO DEFECT </a:t>
            </a:r>
            <a:r>
              <a:rPr lang="en-US" sz="1631" b="1" dirty="0">
                <a:solidFill>
                  <a:srgbClr val="000000"/>
                </a:solidFill>
                <a:latin typeface="Arial" charset="0"/>
              </a:rPr>
              <a:t>so that our products should not be rejected in the global market. We must also keep in mind that our manufacturing is done with </a:t>
            </a:r>
          </a:p>
          <a:p>
            <a:pPr fontAlgn="base">
              <a:spcBef>
                <a:spcPts val="604"/>
              </a:spcBef>
              <a:spcAft>
                <a:spcPct val="0"/>
              </a:spcAft>
            </a:pPr>
            <a:r>
              <a:rPr lang="en-US" sz="1631" b="1" dirty="0">
                <a:solidFill>
                  <a:srgbClr val="FF6600"/>
                </a:solidFill>
                <a:latin typeface="Arial" charset="0"/>
              </a:rPr>
              <a:t>ZERO EFFECT </a:t>
            </a:r>
            <a:r>
              <a:rPr lang="en-US" sz="1631" b="1" dirty="0">
                <a:solidFill>
                  <a:srgbClr val="000000"/>
                </a:solidFill>
                <a:latin typeface="Arial" charset="0"/>
              </a:rPr>
              <a:t>so that it does not have any negative impact on our environment.”</a:t>
            </a:r>
          </a:p>
          <a:p>
            <a:pPr algn="r" fontAlgn="base">
              <a:spcBef>
                <a:spcPts val="604"/>
              </a:spcBef>
              <a:spcAft>
                <a:spcPct val="0"/>
              </a:spcAft>
            </a:pPr>
            <a:r>
              <a:rPr lang="en-US" sz="1631" dirty="0">
                <a:solidFill>
                  <a:srgbClr val="808080"/>
                </a:solidFill>
                <a:latin typeface="Arial" charset="0"/>
              </a:rPr>
              <a:t>- August 15, 2014</a:t>
            </a:r>
          </a:p>
        </p:txBody>
      </p:sp>
      <p:sp>
        <p:nvSpPr>
          <p:cNvPr id="2" name="Title 1"/>
          <p:cNvSpPr>
            <a:spLocks noGrp="1"/>
          </p:cNvSpPr>
          <p:nvPr>
            <p:ph type="title"/>
          </p:nvPr>
        </p:nvSpPr>
        <p:spPr>
          <a:xfrm>
            <a:off x="1142999" y="527320"/>
            <a:ext cx="5867401" cy="553998"/>
          </a:xfrm>
          <a:noFill/>
          <a:ln>
            <a:noFill/>
          </a:ln>
          <a:effectLst/>
        </p:spPr>
        <p:txBody>
          <a:bodyPr vert="horz" wrap="square" lIns="0" tIns="0" rIns="0" bIns="0" numCol="1" anchor="b" anchorCtr="0" compatLnSpc="1">
            <a:prstTxWarp prst="textNoShape">
              <a:avLst/>
            </a:prstTxWarp>
            <a:spAutoFit/>
          </a:bodyPr>
          <a:lstStyle/>
          <a:p>
            <a:r>
              <a:rPr lang="en-GB" sz="3600" dirty="0"/>
              <a:t>GENESIS OF THE SCHEME</a:t>
            </a:r>
          </a:p>
        </p:txBody>
      </p:sp>
      <p:cxnSp>
        <p:nvCxnSpPr>
          <p:cNvPr id="4" name="Straight Connector 3"/>
          <p:cNvCxnSpPr>
            <a:cxnSpLocks/>
          </p:cNvCxnSpPr>
          <p:nvPr/>
        </p:nvCxnSpPr>
        <p:spPr>
          <a:xfrm>
            <a:off x="5151106" y="1495758"/>
            <a:ext cx="3606976"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a:off x="5151106" y="5667567"/>
            <a:ext cx="3606976"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4694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28" name="think-cell Slide" r:id="rId7" imgW="270" imgH="270" progId="TCLayout.ActiveDocument.1">
                  <p:embed/>
                </p:oleObj>
              </mc:Choice>
              <mc:Fallback>
                <p:oleObj name="think-cell Slide" r:id="rId7" imgW="270" imgH="270" progId="TCLayout.ActiveDocument.1">
                  <p:embed/>
                  <p:pic>
                    <p:nvPicPr>
                      <p:cNvPr id="35" name="Object 34"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34" name="Freeform 33"/>
          <p:cNvSpPr>
            <a:spLocks/>
          </p:cNvSpPr>
          <p:nvPr/>
        </p:nvSpPr>
        <p:spPr>
          <a:xfrm>
            <a:off x="108000" y="5456131"/>
            <a:ext cx="8928000" cy="344032"/>
          </a:xfrm>
          <a:custGeom>
            <a:avLst/>
            <a:gdLst>
              <a:gd name="connsiteX0" fmla="*/ 0 w 8890503"/>
              <a:gd name="connsiteY0" fmla="*/ 0 h 344032"/>
              <a:gd name="connsiteX1" fmla="*/ 1258432 w 8890503"/>
              <a:gd name="connsiteY1" fmla="*/ 344032 h 344032"/>
              <a:gd name="connsiteX2" fmla="*/ 7632071 w 8890503"/>
              <a:gd name="connsiteY2" fmla="*/ 344032 h 344032"/>
              <a:gd name="connsiteX3" fmla="*/ 8890503 w 8890503"/>
              <a:gd name="connsiteY3" fmla="*/ 27161 h 344032"/>
              <a:gd name="connsiteX4" fmla="*/ 0 w 8890503"/>
              <a:gd name="connsiteY4" fmla="*/ 0 h 344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503" h="344032">
                <a:moveTo>
                  <a:pt x="0" y="0"/>
                </a:moveTo>
                <a:lnTo>
                  <a:pt x="1258432" y="344032"/>
                </a:lnTo>
                <a:lnTo>
                  <a:pt x="7632071" y="344032"/>
                </a:lnTo>
                <a:lnTo>
                  <a:pt x="8890503" y="27161"/>
                </a:lnTo>
                <a:lnTo>
                  <a:pt x="0" y="0"/>
                </a:lnTo>
                <a:close/>
              </a:path>
            </a:pathLst>
          </a:cu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000000"/>
              </a:solidFill>
            </a:endParaRPr>
          </a:p>
        </p:txBody>
      </p:sp>
      <p:sp>
        <p:nvSpPr>
          <p:cNvPr id="2" name="Title 1"/>
          <p:cNvSpPr>
            <a:spLocks noGrp="1"/>
          </p:cNvSpPr>
          <p:nvPr>
            <p:ph type="title"/>
          </p:nvPr>
        </p:nvSpPr>
        <p:spPr>
          <a:xfrm>
            <a:off x="172517" y="288585"/>
            <a:ext cx="6996687" cy="2923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The Scheme</a:t>
            </a:r>
            <a:endParaRPr lang="en-GB" dirty="0"/>
          </a:p>
        </p:txBody>
      </p:sp>
      <p:grpSp>
        <p:nvGrpSpPr>
          <p:cNvPr id="31" name="Group 30"/>
          <p:cNvGrpSpPr/>
          <p:nvPr/>
        </p:nvGrpSpPr>
        <p:grpSpPr>
          <a:xfrm>
            <a:off x="709312" y="1219200"/>
            <a:ext cx="7906653" cy="555950"/>
            <a:chOff x="635000" y="904690"/>
            <a:chExt cx="7725374" cy="861407"/>
          </a:xfrm>
        </p:grpSpPr>
        <p:sp>
          <p:nvSpPr>
            <p:cNvPr id="6" name="Rectangle 6"/>
            <p:cNvSpPr txBox="1"/>
            <p:nvPr/>
          </p:nvSpPr>
          <p:spPr>
            <a:xfrm>
              <a:off x="1726420" y="906482"/>
              <a:ext cx="6633954" cy="859615"/>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2009" tIns="72009" rIns="72009" bIns="72009"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14300" fontAlgn="base">
                <a:spcBef>
                  <a:spcPct val="0"/>
                </a:spcBef>
                <a:spcAft>
                  <a:spcPct val="0"/>
                </a:spcAft>
                <a:buClr>
                  <a:srgbClr val="000000"/>
                </a:buClr>
              </a:pPr>
              <a:r>
                <a:rPr lang="en-US" dirty="0">
                  <a:solidFill>
                    <a:srgbClr val="000000"/>
                  </a:solidFill>
                </a:rPr>
                <a:t>FINANCIAL SUPPORT TO MSMEs IN ZED CERTIFICATION SCHEME</a:t>
              </a:r>
            </a:p>
          </p:txBody>
        </p:sp>
        <p:grpSp>
          <p:nvGrpSpPr>
            <p:cNvPr id="12" name="Group 11"/>
            <p:cNvGrpSpPr/>
            <p:nvPr>
              <p:custDataLst>
                <p:tags r:id="rId3"/>
              </p:custDataLst>
            </p:nvPr>
          </p:nvGrpSpPr>
          <p:grpSpPr>
            <a:xfrm>
              <a:off x="635000" y="904690"/>
              <a:ext cx="1190469" cy="861407"/>
              <a:chOff x="5905500" y="3124200"/>
              <a:chExt cx="1828800" cy="914400"/>
            </a:xfrm>
          </p:grpSpPr>
          <p:sp>
            <p:nvSpPr>
              <p:cNvPr id="8" name="Freeform 7"/>
              <p:cNvSpPr/>
              <p:nvPr>
                <p:custDataLst>
                  <p:tags r:id="rId4"/>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FFFFFF"/>
                  </a:solidFill>
                </a:endParaRPr>
              </a:p>
            </p:txBody>
          </p:sp>
          <p:sp>
            <p:nvSpPr>
              <p:cNvPr id="11" name="Rectangle 9"/>
              <p:cNvSpPr txBox="1"/>
              <p:nvPr>
                <p:custDataLst>
                  <p:tags r:id="rId5"/>
                </p:custDataLst>
              </p:nvPr>
            </p:nvSpPr>
            <p:spPr>
              <a:xfrm>
                <a:off x="5969000" y="3187700"/>
                <a:ext cx="1524000" cy="787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8100" fontAlgn="base">
                  <a:spcBef>
                    <a:spcPct val="0"/>
                  </a:spcBef>
                  <a:spcAft>
                    <a:spcPct val="0"/>
                  </a:spcAft>
                  <a:buClr>
                    <a:srgbClr val="000000"/>
                  </a:buClr>
                </a:pPr>
                <a:r>
                  <a:rPr lang="en-US" sz="1500" b="1" dirty="0">
                    <a:solidFill>
                      <a:srgbClr val="FFFFFF"/>
                    </a:solidFill>
                  </a:rPr>
                  <a:t>Name</a:t>
                </a:r>
              </a:p>
            </p:txBody>
          </p:sp>
        </p:grpSp>
      </p:grpSp>
      <p:sp>
        <p:nvSpPr>
          <p:cNvPr id="30" name="Rectangle 29"/>
          <p:cNvSpPr>
            <a:spLocks/>
          </p:cNvSpPr>
          <p:nvPr/>
        </p:nvSpPr>
        <p:spPr>
          <a:xfrm>
            <a:off x="108000" y="1775150"/>
            <a:ext cx="8928000" cy="414305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500" dirty="0">
              <a:solidFill>
                <a:srgbClr val="000000"/>
              </a:solidFill>
            </a:endParaRPr>
          </a:p>
        </p:txBody>
      </p:sp>
      <p:sp>
        <p:nvSpPr>
          <p:cNvPr id="32" name="Rounded Rectangle 31"/>
          <p:cNvSpPr/>
          <p:nvPr/>
        </p:nvSpPr>
        <p:spPr>
          <a:xfrm>
            <a:off x="984494" y="1945086"/>
            <a:ext cx="7175012" cy="2125014"/>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fontAlgn="base">
              <a:spcBef>
                <a:spcPct val="0"/>
              </a:spcBef>
              <a:spcAft>
                <a:spcPct val="0"/>
              </a:spcAft>
            </a:pPr>
            <a:r>
              <a:rPr lang="en-GB" sz="2000" b="1" dirty="0">
                <a:solidFill>
                  <a:srgbClr val="000000"/>
                </a:solidFill>
              </a:rPr>
              <a:t>The Scheme is an extensive drive of the Ministry of MSME, Government of India, to enhance global competitiveness of MSMEs by providing them financial support in assessment, rating and handholding of its manufacturing processes on Quality and Environment aspects</a:t>
            </a:r>
          </a:p>
        </p:txBody>
      </p:sp>
      <p:sp>
        <p:nvSpPr>
          <p:cNvPr id="13" name="TextBox 12"/>
          <p:cNvSpPr txBox="1">
            <a:spLocks/>
          </p:cNvSpPr>
          <p:nvPr/>
        </p:nvSpPr>
        <p:spPr>
          <a:xfrm>
            <a:off x="507460" y="4355567"/>
            <a:ext cx="8030935" cy="999120"/>
          </a:xfrm>
          <a:prstGeom prst="rect">
            <a:avLst/>
          </a:prstGeom>
          <a:noFill/>
        </p:spPr>
        <p:txBody>
          <a:bodyPr wrap="square" rtlCol="0">
            <a:spAutoFit/>
          </a:bodyPr>
          <a:lstStyle/>
          <a:p>
            <a:pPr algn="ctr" fontAlgn="base">
              <a:spcBef>
                <a:spcPts val="604"/>
              </a:spcBef>
              <a:spcAft>
                <a:spcPct val="0"/>
              </a:spcAft>
            </a:pPr>
            <a:r>
              <a:rPr lang="en-US" sz="1631" dirty="0">
                <a:solidFill>
                  <a:srgbClr val="000000"/>
                </a:solidFill>
                <a:latin typeface="Arial" charset="0"/>
              </a:rPr>
              <a:t>For: </a:t>
            </a:r>
            <a:r>
              <a:rPr lang="en-US" sz="1631" b="1" dirty="0">
                <a:solidFill>
                  <a:srgbClr val="000000"/>
                </a:solidFill>
                <a:latin typeface="Arial" charset="0"/>
              </a:rPr>
              <a:t>22,222 MSMEs</a:t>
            </a:r>
            <a:endParaRPr lang="en-US" sz="1631" dirty="0">
              <a:solidFill>
                <a:srgbClr val="808080"/>
              </a:solidFill>
              <a:latin typeface="Arial" charset="0"/>
            </a:endParaRPr>
          </a:p>
          <a:p>
            <a:pPr algn="ctr" fontAlgn="base">
              <a:spcBef>
                <a:spcPts val="604"/>
              </a:spcBef>
              <a:spcAft>
                <a:spcPct val="0"/>
              </a:spcAft>
            </a:pPr>
            <a:endParaRPr lang="en-US" sz="1631" dirty="0">
              <a:solidFill>
                <a:srgbClr val="000000"/>
              </a:solidFill>
              <a:latin typeface="Arial" charset="0"/>
            </a:endParaRPr>
          </a:p>
          <a:p>
            <a:pPr algn="ctr" fontAlgn="base">
              <a:spcBef>
                <a:spcPts val="604"/>
              </a:spcBef>
              <a:spcAft>
                <a:spcPct val="0"/>
              </a:spcAft>
            </a:pPr>
            <a:r>
              <a:rPr lang="en-US" sz="1631" dirty="0">
                <a:solidFill>
                  <a:srgbClr val="000000"/>
                </a:solidFill>
                <a:latin typeface="Arial" charset="0"/>
              </a:rPr>
              <a:t>BUDGET OF THE SCHEME: </a:t>
            </a:r>
            <a:r>
              <a:rPr lang="en-US" sz="1631" b="1" dirty="0">
                <a:solidFill>
                  <a:srgbClr val="000000"/>
                </a:solidFill>
                <a:latin typeface="Arial" charset="0"/>
              </a:rPr>
              <a:t>Rs. 491 Crores</a:t>
            </a:r>
          </a:p>
        </p:txBody>
      </p:sp>
      <p:grpSp>
        <p:nvGrpSpPr>
          <p:cNvPr id="14" name="Group 13"/>
          <p:cNvGrpSpPr>
            <a:grpSpLocks/>
          </p:cNvGrpSpPr>
          <p:nvPr/>
        </p:nvGrpSpPr>
        <p:grpSpPr>
          <a:xfrm>
            <a:off x="507460" y="4270894"/>
            <a:ext cx="8108505" cy="1125416"/>
            <a:chOff x="13830300" y="15774177"/>
            <a:chExt cx="11944350" cy="11869545"/>
          </a:xfrm>
        </p:grpSpPr>
        <p:cxnSp>
          <p:nvCxnSpPr>
            <p:cNvPr id="15" name="Straight Connector 14"/>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635144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32" grpId="0" animBg="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noChangeAspect="1"/>
          </p:cNvGraphicFramePr>
          <p:nvPr>
            <p:custDataLst>
              <p:tags r:id="rId2"/>
            </p:custDataLst>
            <p:extLst/>
          </p:nvPr>
        </p:nvGraphicFramePr>
        <p:xfrm>
          <a:off x="267880" y="201284"/>
          <a:ext cx="1495" cy="1495"/>
        </p:xfrm>
        <a:graphic>
          <a:graphicData uri="http://schemas.openxmlformats.org/presentationml/2006/ole">
            <mc:AlternateContent xmlns:mc="http://schemas.openxmlformats.org/markup-compatibility/2006">
              <mc:Choice xmlns:v="urn:schemas-microsoft-com:vml" Requires="v">
                <p:oleObj spid="_x0000_s39952" name="think-cell Slide" r:id="rId7" imgW="270" imgH="270" progId="TCLayout.ActiveDocument.1">
                  <p:embed/>
                </p:oleObj>
              </mc:Choice>
              <mc:Fallback>
                <p:oleObj name="think-cell Slide" r:id="rId7" imgW="270" imgH="270" progId="TCLayout.ActiveDocument.1">
                  <p:embed/>
                  <p:pic>
                    <p:nvPicPr>
                      <p:cNvPr id="35" name="Object 34" hidden="1"/>
                      <p:cNvPicPr/>
                      <p:nvPr/>
                    </p:nvPicPr>
                    <p:blipFill>
                      <a:blip r:embed="rId8"/>
                      <a:stretch>
                        <a:fillRect/>
                      </a:stretch>
                    </p:blipFill>
                    <p:spPr>
                      <a:xfrm>
                        <a:off x="267880" y="201284"/>
                        <a:ext cx="1495" cy="1495"/>
                      </a:xfrm>
                      <a:prstGeom prst="rect">
                        <a:avLst/>
                      </a:prstGeom>
                    </p:spPr>
                  </p:pic>
                </p:oleObj>
              </mc:Fallback>
            </mc:AlternateContent>
          </a:graphicData>
        </a:graphic>
      </p:graphicFrame>
      <p:sp>
        <p:nvSpPr>
          <p:cNvPr id="6" name="Rectangle 6"/>
          <p:cNvSpPr txBox="1"/>
          <p:nvPr/>
        </p:nvSpPr>
        <p:spPr>
          <a:xfrm>
            <a:off x="1764411" y="1272793"/>
            <a:ext cx="7224233" cy="1065283"/>
          </a:xfrm>
          <a:prstGeom prst="rect">
            <a:avLst/>
          </a:prstGeom>
          <a:solidFill>
            <a:schemeClr val="accent1"/>
          </a:solidFill>
          <a:ln w="9525">
            <a:noFill/>
            <a:miter lim="800000"/>
            <a:headEnd/>
            <a:tailEnd/>
          </a:ln>
          <a:effectLst>
            <a:outerShdw blurRad="50800" dist="50800" dir="2700000" algn="ctr" rotWithShape="0">
              <a:srgbClr val="000000">
                <a:alpha val="40000"/>
              </a:srgbClr>
            </a:outerShdw>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86104" lvl="1" indent="-184578" defTabSz="860347" fontAlgn="base">
              <a:spcBef>
                <a:spcPts val="302"/>
              </a:spcBef>
              <a:spcAft>
                <a:spcPct val="0"/>
              </a:spcAft>
              <a:buClr>
                <a:srgbClr val="000000"/>
              </a:buClr>
            </a:pPr>
            <a:r>
              <a:rPr lang="en-US" sz="1691" dirty="0">
                <a:solidFill>
                  <a:srgbClr val="000000"/>
                </a:solidFill>
              </a:rPr>
              <a:t>SSC chaired by Development Commissioner of MSME to guide, review, monitor and provide overall direction for implementation of the scheme</a:t>
            </a:r>
          </a:p>
          <a:p>
            <a:pPr marL="186104" lvl="1" indent="-184578" defTabSz="860347" fontAlgn="base">
              <a:spcBef>
                <a:spcPts val="302"/>
              </a:spcBef>
              <a:spcAft>
                <a:spcPct val="0"/>
              </a:spcAft>
              <a:buClr>
                <a:srgbClr val="000000"/>
              </a:buClr>
            </a:pPr>
            <a:r>
              <a:rPr lang="en-US" sz="1691" dirty="0">
                <a:solidFill>
                  <a:srgbClr val="000000"/>
                </a:solidFill>
              </a:rPr>
              <a:t>Quality Council of India (QCI) to function as the NMIU for the scheme</a:t>
            </a:r>
          </a:p>
        </p:txBody>
      </p:sp>
      <p:grpSp>
        <p:nvGrpSpPr>
          <p:cNvPr id="12" name="Group 11"/>
          <p:cNvGrpSpPr/>
          <p:nvPr>
            <p:custDataLst>
              <p:tags r:id="rId3"/>
            </p:custDataLst>
          </p:nvPr>
        </p:nvGrpSpPr>
        <p:grpSpPr>
          <a:xfrm>
            <a:off x="151428" y="1219200"/>
            <a:ext cx="1612982" cy="1118877"/>
            <a:chOff x="5905499" y="3124200"/>
            <a:chExt cx="2166117" cy="914400"/>
          </a:xfrm>
          <a:effectLst>
            <a:outerShdw blurRad="50800" dist="50800" dir="2700000" algn="ctr" rotWithShape="0">
              <a:srgbClr val="000000">
                <a:alpha val="40000"/>
              </a:srgbClr>
            </a:outerShdw>
          </a:effectLst>
        </p:grpSpPr>
        <p:sp>
          <p:nvSpPr>
            <p:cNvPr id="8" name="Freeform 7"/>
            <p:cNvSpPr/>
            <p:nvPr>
              <p:custDataLst>
                <p:tags r:id="rId4"/>
              </p:custDataLst>
            </p:nvPr>
          </p:nvSpPr>
          <p:spPr>
            <a:xfrm>
              <a:off x="5905499" y="3124200"/>
              <a:ext cx="2166117"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1170" fontAlgn="base">
                <a:spcBef>
                  <a:spcPct val="0"/>
                </a:spcBef>
                <a:spcAft>
                  <a:spcPct val="0"/>
                </a:spcAft>
              </a:pPr>
              <a:endParaRPr lang="en-GB" sz="1691" dirty="0">
                <a:solidFill>
                  <a:srgbClr val="FFFFFF"/>
                </a:solidFill>
              </a:endParaRPr>
            </a:p>
          </p:txBody>
        </p:sp>
        <p:sp>
          <p:nvSpPr>
            <p:cNvPr id="11" name="Rectangle 9"/>
            <p:cNvSpPr txBox="1"/>
            <p:nvPr>
              <p:custDataLst>
                <p:tags r:id="rId5"/>
              </p:custDataLst>
            </p:nvPr>
          </p:nvSpPr>
          <p:spPr>
            <a:xfrm>
              <a:off x="5969001" y="3187700"/>
              <a:ext cx="1924335" cy="787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35882" fontAlgn="base">
                <a:spcBef>
                  <a:spcPct val="0"/>
                </a:spcBef>
                <a:spcAft>
                  <a:spcPct val="0"/>
                </a:spcAft>
                <a:buClr>
                  <a:srgbClr val="000000"/>
                </a:buClr>
              </a:pPr>
              <a:r>
                <a:rPr lang="en-US" sz="1691" b="1" dirty="0">
                  <a:solidFill>
                    <a:srgbClr val="FFFFFF"/>
                  </a:solidFill>
                </a:rPr>
                <a:t>Routine functionalities</a:t>
              </a:r>
            </a:p>
          </p:txBody>
        </p:sp>
      </p:grpSp>
      <p:grpSp>
        <p:nvGrpSpPr>
          <p:cNvPr id="2" name="Group 1"/>
          <p:cNvGrpSpPr/>
          <p:nvPr/>
        </p:nvGrpSpPr>
        <p:grpSpPr>
          <a:xfrm>
            <a:off x="151428" y="2476607"/>
            <a:ext cx="8837217" cy="3410224"/>
            <a:chOff x="501445" y="7697299"/>
            <a:chExt cx="29264077" cy="11292814"/>
          </a:xfrm>
        </p:grpSpPr>
        <p:sp>
          <p:nvSpPr>
            <p:cNvPr id="30" name="Rectangle 29"/>
            <p:cNvSpPr/>
            <p:nvPr/>
          </p:nvSpPr>
          <p:spPr>
            <a:xfrm>
              <a:off x="501445" y="7697299"/>
              <a:ext cx="29264077" cy="11292814"/>
            </a:xfrm>
            <a:prstGeom prst="rect">
              <a:avLst/>
            </a:prstGeom>
            <a:solidFill>
              <a:srgbClr val="FFFFFF"/>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5462" dirty="0">
                <a:solidFill>
                  <a:srgbClr val="000000"/>
                </a:solidFill>
              </a:endParaRPr>
            </a:p>
          </p:txBody>
        </p:sp>
        <p:cxnSp>
          <p:nvCxnSpPr>
            <p:cNvPr id="38" name="Elbow Connector 60"/>
            <p:cNvCxnSpPr>
              <a:stCxn id="94" idx="2"/>
              <a:endCxn id="103" idx="0"/>
            </p:cNvCxnSpPr>
            <p:nvPr/>
          </p:nvCxnSpPr>
          <p:spPr>
            <a:xfrm flipH="1">
              <a:off x="15637403" y="10517827"/>
              <a:ext cx="3" cy="387689"/>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93" name="Rectangle 6"/>
            <p:cNvSpPr txBox="1">
              <a:spLocks/>
            </p:cNvSpPr>
            <p:nvPr/>
          </p:nvSpPr>
          <p:spPr>
            <a:xfrm>
              <a:off x="1061884" y="7883684"/>
              <a:ext cx="6961238"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Overall guidance and direction</a:t>
              </a:r>
            </a:p>
          </p:txBody>
        </p:sp>
        <p:sp>
          <p:nvSpPr>
            <p:cNvPr id="94" name="Rectangle 6"/>
            <p:cNvSpPr txBox="1">
              <a:spLocks/>
            </p:cNvSpPr>
            <p:nvPr/>
          </p:nvSpPr>
          <p:spPr>
            <a:xfrm>
              <a:off x="8262554" y="7883684"/>
              <a:ext cx="14749702"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fontAlgn="base">
                <a:spcBef>
                  <a:spcPct val="20000"/>
                </a:spcBef>
                <a:spcAft>
                  <a:spcPct val="0"/>
                </a:spcAft>
                <a:buClr>
                  <a:srgbClr val="000000"/>
                </a:buClr>
                <a:buFont typeface="Arial" charset="0"/>
                <a:buNone/>
              </a:pPr>
              <a:r>
                <a:rPr lang="en-US" sz="1691" b="1" dirty="0">
                  <a:solidFill>
                    <a:srgbClr val="000000"/>
                  </a:solidFill>
                </a:rPr>
                <a:t>Screening and Steering Committee (SSC)</a:t>
              </a:r>
            </a:p>
          </p:txBody>
        </p:sp>
        <p:sp>
          <p:nvSpPr>
            <p:cNvPr id="95" name="Rectangle 6"/>
            <p:cNvSpPr txBox="1">
              <a:spLocks/>
            </p:cNvSpPr>
            <p:nvPr/>
          </p:nvSpPr>
          <p:spPr>
            <a:xfrm>
              <a:off x="23945548" y="7883684"/>
              <a:ext cx="5553658" cy="2634144"/>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Chaired by DC-MSME</a:t>
              </a:r>
            </a:p>
          </p:txBody>
        </p:sp>
        <p:cxnSp>
          <p:nvCxnSpPr>
            <p:cNvPr id="52" name="Straight Connector 51"/>
            <p:cNvCxnSpPr>
              <a:stCxn id="94" idx="3"/>
              <a:endCxn id="95" idx="1"/>
            </p:cNvCxnSpPr>
            <p:nvPr/>
          </p:nvCxnSpPr>
          <p:spPr>
            <a:xfrm>
              <a:off x="23012256" y="9200756"/>
              <a:ext cx="933292"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 name="Rectangle 6"/>
            <p:cNvSpPr txBox="1">
              <a:spLocks/>
            </p:cNvSpPr>
            <p:nvPr/>
          </p:nvSpPr>
          <p:spPr>
            <a:xfrm>
              <a:off x="1061883" y="10905516"/>
              <a:ext cx="6961239"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ts val="200"/>
                </a:spcBef>
                <a:spcAft>
                  <a:spcPct val="0"/>
                </a:spcAft>
                <a:buClr>
                  <a:srgbClr val="000000"/>
                </a:buClr>
                <a:buFont typeface="Arial" charset="0"/>
                <a:buNone/>
              </a:pPr>
              <a:r>
                <a:rPr lang="en-US" sz="1691" b="1" dirty="0">
                  <a:solidFill>
                    <a:srgbClr val="000000"/>
                  </a:solidFill>
                </a:rPr>
                <a:t>Facilitation, Implementation, Coordination and Monitoring </a:t>
              </a:r>
            </a:p>
          </p:txBody>
        </p:sp>
        <p:sp>
          <p:nvSpPr>
            <p:cNvPr id="103" name="Rectangle 6"/>
            <p:cNvSpPr txBox="1">
              <a:spLocks/>
            </p:cNvSpPr>
            <p:nvPr/>
          </p:nvSpPr>
          <p:spPr>
            <a:xfrm>
              <a:off x="8262553" y="10905516"/>
              <a:ext cx="14749700"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algn="ctr" fontAlgn="base">
                <a:spcBef>
                  <a:spcPct val="20000"/>
                </a:spcBef>
                <a:spcAft>
                  <a:spcPct val="0"/>
                </a:spcAft>
                <a:buClr>
                  <a:srgbClr val="000000"/>
                </a:buClr>
                <a:buFont typeface="Arial" charset="0"/>
                <a:buNone/>
              </a:pPr>
              <a:r>
                <a:rPr lang="en-US" sz="1691" b="1" dirty="0">
                  <a:solidFill>
                    <a:srgbClr val="000000"/>
                  </a:solidFill>
                </a:rPr>
                <a:t>National Monitoring and Implementing Unit (NMIU)</a:t>
              </a:r>
            </a:p>
          </p:txBody>
        </p:sp>
        <p:sp>
          <p:nvSpPr>
            <p:cNvPr id="104" name="Rectangle 6"/>
            <p:cNvSpPr txBox="1">
              <a:spLocks/>
            </p:cNvSpPr>
            <p:nvPr/>
          </p:nvSpPr>
          <p:spPr>
            <a:xfrm>
              <a:off x="23945548" y="10905516"/>
              <a:ext cx="5553657" cy="4172765"/>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QCI</a:t>
              </a:r>
            </a:p>
          </p:txBody>
        </p:sp>
        <p:cxnSp>
          <p:nvCxnSpPr>
            <p:cNvPr id="105" name="Straight Connector 104"/>
            <p:cNvCxnSpPr>
              <a:stCxn id="103" idx="3"/>
              <a:endCxn id="104" idx="1"/>
            </p:cNvCxnSpPr>
            <p:nvPr/>
          </p:nvCxnSpPr>
          <p:spPr>
            <a:xfrm>
              <a:off x="23012253" y="12991900"/>
              <a:ext cx="933295" cy="0"/>
            </a:xfrm>
            <a:prstGeom prst="line">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sp>
          <p:nvSpPr>
            <p:cNvPr id="110" name="Rectangle 6"/>
            <p:cNvSpPr txBox="1">
              <a:spLocks/>
            </p:cNvSpPr>
            <p:nvPr/>
          </p:nvSpPr>
          <p:spPr>
            <a:xfrm>
              <a:off x="8262554" y="15856891"/>
              <a:ext cx="4712738"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Implementing Agencies</a:t>
              </a:r>
            </a:p>
          </p:txBody>
        </p:sp>
        <p:sp>
          <p:nvSpPr>
            <p:cNvPr id="111" name="Rectangle 6"/>
            <p:cNvSpPr txBox="1">
              <a:spLocks/>
            </p:cNvSpPr>
            <p:nvPr/>
          </p:nvSpPr>
          <p:spPr>
            <a:xfrm>
              <a:off x="13369803" y="15856891"/>
              <a:ext cx="4535205"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Rating &amp; Other Agencies</a:t>
              </a:r>
            </a:p>
          </p:txBody>
        </p:sp>
        <p:sp>
          <p:nvSpPr>
            <p:cNvPr id="112" name="Rectangle 6"/>
            <p:cNvSpPr txBox="1">
              <a:spLocks/>
            </p:cNvSpPr>
            <p:nvPr/>
          </p:nvSpPr>
          <p:spPr>
            <a:xfrm>
              <a:off x="18299512" y="15856891"/>
              <a:ext cx="4712745" cy="2634142"/>
            </a:xfrm>
            <a:prstGeom prst="rect">
              <a:avLst/>
            </a:prstGeom>
            <a:solidFill>
              <a:schemeClr val="accent1">
                <a:lumMod val="75000"/>
              </a:schemeClr>
            </a:solidFill>
            <a:ln w="9525">
              <a:noFill/>
              <a:miter lim="800000"/>
              <a:headEnd/>
              <a:tailEnd/>
            </a:ln>
            <a:effectLst/>
            <a:extLst/>
          </p:spPr>
          <p:txBody>
            <a:bodyPr vert="horz" wrap="square" lIns="67813" tIns="67813" rIns="67813" bIns="67813"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526" lvl="1" indent="0" fontAlgn="base">
                <a:spcBef>
                  <a:spcPct val="20000"/>
                </a:spcBef>
                <a:spcAft>
                  <a:spcPct val="0"/>
                </a:spcAft>
                <a:buClr>
                  <a:srgbClr val="000000"/>
                </a:buClr>
                <a:buFont typeface="Arial" charset="0"/>
                <a:buNone/>
              </a:pPr>
              <a:r>
                <a:rPr lang="en-US" sz="1691" b="1" dirty="0">
                  <a:solidFill>
                    <a:srgbClr val="000000"/>
                  </a:solidFill>
                </a:rPr>
                <a:t>Consultants &amp; Consulting Bodies</a:t>
              </a:r>
            </a:p>
          </p:txBody>
        </p:sp>
        <p:cxnSp>
          <p:nvCxnSpPr>
            <p:cNvPr id="60" name="Elbow Connector 59"/>
            <p:cNvCxnSpPr>
              <a:stCxn id="103" idx="2"/>
              <a:endCxn id="110" idx="0"/>
            </p:cNvCxnSpPr>
            <p:nvPr/>
          </p:nvCxnSpPr>
          <p:spPr>
            <a:xfrm rot="5400000">
              <a:off x="12738860" y="12958348"/>
              <a:ext cx="778610" cy="5018479"/>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03" idx="2"/>
              <a:endCxn id="111" idx="0"/>
            </p:cNvCxnSpPr>
            <p:nvPr/>
          </p:nvCxnSpPr>
          <p:spPr>
            <a:xfrm>
              <a:off x="15637403" y="15078281"/>
              <a:ext cx="3" cy="778610"/>
            </a:xfrm>
            <a:prstGeom prst="straightConnector1">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03" idx="2"/>
              <a:endCxn id="112" idx="0"/>
            </p:cNvCxnSpPr>
            <p:nvPr/>
          </p:nvCxnSpPr>
          <p:spPr>
            <a:xfrm rot="16200000" flipH="1">
              <a:off x="17757339" y="12958345"/>
              <a:ext cx="778610" cy="5018482"/>
            </a:xfrm>
            <a:prstGeom prst="bentConnector3">
              <a:avLst/>
            </a:prstGeom>
            <a:ln w="28575" cmpd="sng">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Title 1"/>
          <p:cNvSpPr>
            <a:spLocks noGrp="1"/>
          </p:cNvSpPr>
          <p:nvPr>
            <p:ph type="title"/>
          </p:nvPr>
        </p:nvSpPr>
        <p:spPr>
          <a:xfrm>
            <a:off x="455236" y="93757"/>
            <a:ext cx="82296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Scheme governance</a:t>
            </a:r>
            <a:endParaRPr lang="en-GB" dirty="0"/>
          </a:p>
        </p:txBody>
      </p:sp>
    </p:spTree>
    <p:extLst>
      <p:ext uri="{BB962C8B-B14F-4D97-AF65-F5344CB8AC3E}">
        <p14:creationId xmlns:p14="http://schemas.microsoft.com/office/powerpoint/2010/main" val="25778815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84126"/>
            <a:ext cx="6996687" cy="29238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r>
              <a:rPr lang="en-IN" dirty="0"/>
              <a:t>Methodology </a:t>
            </a:r>
          </a:p>
        </p:txBody>
      </p:sp>
      <p:sp>
        <p:nvSpPr>
          <p:cNvPr id="3" name="Rectangle 2"/>
          <p:cNvSpPr txBox="1">
            <a:spLocks/>
          </p:cNvSpPr>
          <p:nvPr>
            <p:custDataLst>
              <p:tags r:id="rId1"/>
            </p:custDataLst>
          </p:nvPr>
        </p:nvSpPr>
        <p:spPr>
          <a:xfrm>
            <a:off x="1638300" y="1326924"/>
            <a:ext cx="1575195" cy="1111476"/>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Awareness and training</a:t>
            </a:r>
          </a:p>
        </p:txBody>
      </p:sp>
      <p:sp>
        <p:nvSpPr>
          <p:cNvPr id="9" name="TextBox 8"/>
          <p:cNvSpPr txBox="1">
            <a:spLocks/>
          </p:cNvSpPr>
          <p:nvPr/>
        </p:nvSpPr>
        <p:spPr>
          <a:xfrm>
            <a:off x="3275276" y="1326924"/>
            <a:ext cx="5684494" cy="1111476"/>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91" dirty="0">
                <a:solidFill>
                  <a:srgbClr val="000000"/>
                </a:solidFill>
              </a:rPr>
              <a:t>Through Implementing Agencies like QCI, NPC, Chambers, MSME-DIs, MSME Technology Centers, Industry Associations, BEE, etc.</a:t>
            </a:r>
          </a:p>
          <a:p>
            <a:pPr marL="216000" lvl="1" indent="-216000">
              <a:spcBef>
                <a:spcPts val="200"/>
              </a:spcBef>
              <a:buClr>
                <a:srgbClr val="000000"/>
              </a:buClr>
            </a:pPr>
            <a:r>
              <a:rPr lang="en-US" sz="1691" dirty="0">
                <a:solidFill>
                  <a:srgbClr val="000000"/>
                </a:solidFill>
              </a:rPr>
              <a:t>To develop e-learning modules for capability building</a:t>
            </a:r>
            <a:endParaRPr lang="en-GB" sz="1691" dirty="0">
              <a:solidFill>
                <a:srgbClr val="000000"/>
              </a:solidFill>
            </a:endParaRPr>
          </a:p>
        </p:txBody>
      </p:sp>
      <p:sp>
        <p:nvSpPr>
          <p:cNvPr id="6" name="Rectangle 2"/>
          <p:cNvSpPr txBox="1">
            <a:spLocks/>
          </p:cNvSpPr>
          <p:nvPr>
            <p:custDataLst>
              <p:tags r:id="rId2"/>
            </p:custDataLst>
          </p:nvPr>
        </p:nvSpPr>
        <p:spPr>
          <a:xfrm>
            <a:off x="1638300" y="2520371"/>
            <a:ext cx="1575195" cy="1365829"/>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Third party </a:t>
            </a:r>
            <a:br>
              <a:rPr lang="en-GB" sz="1691" b="1" dirty="0">
                <a:solidFill>
                  <a:srgbClr val="FFFFFF"/>
                </a:solidFill>
              </a:rPr>
            </a:br>
            <a:r>
              <a:rPr lang="en-GB" sz="1691" b="1" dirty="0">
                <a:solidFill>
                  <a:srgbClr val="FFFFFF"/>
                </a:solidFill>
              </a:rPr>
              <a:t>site-assessment</a:t>
            </a:r>
          </a:p>
        </p:txBody>
      </p:sp>
      <p:sp>
        <p:nvSpPr>
          <p:cNvPr id="10" name="TextBox 9"/>
          <p:cNvSpPr txBox="1">
            <a:spLocks/>
          </p:cNvSpPr>
          <p:nvPr/>
        </p:nvSpPr>
        <p:spPr>
          <a:xfrm>
            <a:off x="3275276" y="2520371"/>
            <a:ext cx="5684494" cy="1365829"/>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91" dirty="0">
                <a:solidFill>
                  <a:srgbClr val="000000"/>
                </a:solidFill>
              </a:rPr>
              <a:t>Assessments by Certified Assessors of accredited Credit Rating Agencies, and other accredited agencies etc.</a:t>
            </a:r>
          </a:p>
          <a:p>
            <a:pPr marL="216000" lvl="1" indent="-216000">
              <a:spcBef>
                <a:spcPts val="200"/>
              </a:spcBef>
              <a:buClr>
                <a:srgbClr val="000000"/>
              </a:buClr>
            </a:pPr>
            <a:r>
              <a:rPr lang="en-US" sz="1691" dirty="0">
                <a:solidFill>
                  <a:srgbClr val="000000"/>
                </a:solidFill>
              </a:rPr>
              <a:t>Online allocation of assessors and monitoring of Assessment process</a:t>
            </a:r>
          </a:p>
          <a:p>
            <a:pPr marL="216000" lvl="1" indent="-216000">
              <a:spcBef>
                <a:spcPts val="200"/>
              </a:spcBef>
              <a:buClr>
                <a:srgbClr val="000000"/>
              </a:buClr>
            </a:pPr>
            <a:r>
              <a:rPr lang="en-US" sz="1691" dirty="0">
                <a:solidFill>
                  <a:srgbClr val="000000"/>
                </a:solidFill>
              </a:rPr>
              <a:t>Tab based Site-Assessments</a:t>
            </a:r>
            <a:endParaRPr lang="en-GB" sz="1691" dirty="0">
              <a:solidFill>
                <a:srgbClr val="000000"/>
              </a:solidFill>
            </a:endParaRPr>
          </a:p>
        </p:txBody>
      </p:sp>
      <p:sp>
        <p:nvSpPr>
          <p:cNvPr id="7" name="Rectangle 2"/>
          <p:cNvSpPr txBox="1">
            <a:spLocks/>
          </p:cNvSpPr>
          <p:nvPr>
            <p:custDataLst>
              <p:tags r:id="rId3"/>
            </p:custDataLst>
          </p:nvPr>
        </p:nvSpPr>
        <p:spPr>
          <a:xfrm>
            <a:off x="1638300" y="4013188"/>
            <a:ext cx="1575195" cy="1625612"/>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US" sz="1691" b="1" dirty="0">
                <a:solidFill>
                  <a:srgbClr val="FFFFFF"/>
                </a:solidFill>
              </a:rPr>
              <a:t>Third party consultancy (gap analysis and handholding)</a:t>
            </a:r>
          </a:p>
        </p:txBody>
      </p:sp>
      <p:sp>
        <p:nvSpPr>
          <p:cNvPr id="11" name="TextBox 10"/>
          <p:cNvSpPr txBox="1">
            <a:spLocks/>
          </p:cNvSpPr>
          <p:nvPr/>
        </p:nvSpPr>
        <p:spPr>
          <a:xfrm>
            <a:off x="3275276" y="4013188"/>
            <a:ext cx="5684494" cy="1625612"/>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91" dirty="0">
                <a:solidFill>
                  <a:srgbClr val="000000"/>
                </a:solidFill>
              </a:rPr>
              <a:t>Consultancy by Certified Consultants of accredited Consulting Agencies/Bodies, and Certified Individual Consultants</a:t>
            </a:r>
          </a:p>
          <a:p>
            <a:pPr marL="216000" lvl="1" indent="-216000">
              <a:spcBef>
                <a:spcPts val="200"/>
              </a:spcBef>
              <a:buClr>
                <a:srgbClr val="000000"/>
              </a:buClr>
            </a:pPr>
            <a:r>
              <a:rPr lang="en-US" sz="1691" dirty="0">
                <a:solidFill>
                  <a:srgbClr val="000000"/>
                </a:solidFill>
              </a:rPr>
              <a:t>Online allocation of consultants and monitoring of Consulting process</a:t>
            </a:r>
          </a:p>
          <a:p>
            <a:pPr marL="216000" lvl="1" indent="-216000">
              <a:spcBef>
                <a:spcPts val="200"/>
              </a:spcBef>
              <a:buClr>
                <a:srgbClr val="000000"/>
              </a:buClr>
            </a:pPr>
            <a:r>
              <a:rPr lang="en-US" sz="1691" dirty="0">
                <a:solidFill>
                  <a:srgbClr val="000000"/>
                </a:solidFill>
              </a:rPr>
              <a:t>Tab based reporting of Site-Visits</a:t>
            </a:r>
            <a:endParaRPr lang="en-GB" sz="1691" dirty="0">
              <a:solidFill>
                <a:srgbClr val="000000"/>
              </a:solidFill>
            </a:endParaRPr>
          </a:p>
        </p:txBody>
      </p:sp>
      <p:sp>
        <p:nvSpPr>
          <p:cNvPr id="8" name="Rectangle 2"/>
          <p:cNvSpPr txBox="1">
            <a:spLocks/>
          </p:cNvSpPr>
          <p:nvPr>
            <p:custDataLst>
              <p:tags r:id="rId4"/>
            </p:custDataLst>
          </p:nvPr>
        </p:nvSpPr>
        <p:spPr>
          <a:xfrm>
            <a:off x="1638300" y="5750873"/>
            <a:ext cx="1575195" cy="649927"/>
          </a:xfrm>
          <a:prstGeom prst="rect">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vert="horz" wrap="square" lIns="54357" tIns="23011" rIns="54357" bIns="23011"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a:buClr>
                <a:srgbClr val="000000"/>
              </a:buClr>
            </a:pPr>
            <a:r>
              <a:rPr lang="en-GB" sz="1691" b="1" dirty="0">
                <a:solidFill>
                  <a:srgbClr val="FFFFFF"/>
                </a:solidFill>
              </a:rPr>
              <a:t>Certification</a:t>
            </a:r>
          </a:p>
        </p:txBody>
      </p:sp>
      <p:sp>
        <p:nvSpPr>
          <p:cNvPr id="12" name="TextBox 11"/>
          <p:cNvSpPr txBox="1">
            <a:spLocks/>
          </p:cNvSpPr>
          <p:nvPr/>
        </p:nvSpPr>
        <p:spPr>
          <a:xfrm>
            <a:off x="3275276" y="5750873"/>
            <a:ext cx="5684494" cy="649927"/>
          </a:xfrm>
          <a:prstGeom prst="rect">
            <a:avLst/>
          </a:prstGeom>
          <a:solidFill>
            <a:schemeClr val="accent1"/>
          </a:solidFill>
          <a:ln w="9525">
            <a:noFill/>
            <a:miter lim="800000"/>
            <a:headEnd/>
            <a:tailEnd/>
          </a:ln>
          <a:effectLst>
            <a:outerShdw blurRad="50800" dist="38100" dir="2700000" algn="tl" rotWithShape="0">
              <a:prstClr val="black">
                <a:alpha val="40000"/>
              </a:prstClr>
            </a:outerShdw>
          </a:effectLst>
        </p:spPr>
        <p:txBody>
          <a:bodyPr vert="horz" wrap="square" lIns="54357" tIns="21745" rIns="54357" bIns="21745" numCol="1" anchor="ctr" anchorCtr="0" compatLnSpc="1">
            <a:prstTxWarp prst="textNoShape">
              <a:avLst/>
            </a:prstTxWarp>
            <a:noAutofit/>
          </a:bodyPr>
          <a:lstStyle>
            <a:lvl1pPr lvl="0" indent="0" defTabSz="2848831" fontAlgn="base">
              <a:spcBef>
                <a:spcPct val="0"/>
              </a:spcBef>
              <a:spcAft>
                <a:spcPct val="0"/>
              </a:spcAft>
              <a:buClr>
                <a:schemeClr val="tx2"/>
              </a:buClr>
              <a:defRPr sz="4990" baseline="0">
                <a:ea typeface="Arial Unicode MS" pitchFamily="34" charset="-128"/>
                <a:cs typeface="Arial Unicode MS" pitchFamily="34" charset="-128"/>
              </a:defRPr>
            </a:lvl1pPr>
            <a:lvl2pPr marL="616237" lvl="1" indent="-611185" defTabSz="2848831" fontAlgn="base">
              <a:spcBef>
                <a:spcPct val="0"/>
              </a:spcBef>
              <a:spcAft>
                <a:spcPct val="0"/>
              </a:spcAft>
              <a:buClr>
                <a:schemeClr val="tx2"/>
              </a:buClr>
              <a:buSzPct val="125000"/>
              <a:buFont typeface="Arial" charset="0"/>
              <a:buChar char="▪"/>
              <a:defRPr sz="4990" baseline="0">
                <a:ea typeface="Arial Unicode MS" pitchFamily="34" charset="-128"/>
                <a:cs typeface="Arial Unicode MS" pitchFamily="34" charset="-128"/>
              </a:defRPr>
            </a:lvl2pPr>
            <a:lvl3pPr marL="1454721" lvl="2" indent="-833435"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3pPr>
            <a:lvl4pPr marL="1954785" lvl="3" indent="-495009" defTabSz="2848831" fontAlgn="base">
              <a:spcBef>
                <a:spcPct val="0"/>
              </a:spcBef>
              <a:spcAft>
                <a:spcPct val="0"/>
              </a:spcAft>
              <a:buClr>
                <a:schemeClr val="tx2"/>
              </a:buClr>
              <a:buSzPct val="120000"/>
              <a:buFont typeface="Arial" charset="0"/>
              <a:buChar char="▫"/>
              <a:defRPr sz="4990" baseline="0">
                <a:ea typeface="Arial Unicode MS" pitchFamily="34" charset="-128"/>
                <a:cs typeface="Arial Unicode MS" pitchFamily="34" charset="-128"/>
              </a:defRPr>
            </a:lvl4pPr>
            <a:lvl5pPr marL="2385743" lvl="4" indent="-414193" defTabSz="2848831" fontAlgn="base">
              <a:spcBef>
                <a:spcPct val="0"/>
              </a:spcBef>
              <a:spcAft>
                <a:spcPct val="0"/>
              </a:spcAft>
              <a:buClr>
                <a:schemeClr val="tx2"/>
              </a:buClr>
              <a:buSzPct val="89000"/>
              <a:buFont typeface="Arial" charset="0"/>
              <a:buChar char="-"/>
              <a:defRPr sz="4990" baseline="0">
                <a:ea typeface="Arial Unicode MS" pitchFamily="34" charset="-128"/>
                <a:cs typeface="Arial Unicode MS" pitchFamily="34" charset="-128"/>
              </a:defRPr>
            </a:lvl5pPr>
            <a:lvl6pPr marL="2385743" indent="-414193" defTabSz="2848831" fontAlgn="base">
              <a:spcBef>
                <a:spcPct val="0"/>
              </a:spcBef>
              <a:spcAft>
                <a:spcPct val="0"/>
              </a:spcAft>
              <a:buClr>
                <a:schemeClr val="tx2"/>
              </a:buClr>
              <a:buSzPct val="89000"/>
              <a:buFont typeface="Arial" charset="0"/>
              <a:buChar char="-"/>
              <a:defRPr sz="4990" baseline="0"/>
            </a:lvl6pPr>
            <a:lvl7pPr marL="2385743" indent="-414193" defTabSz="2848831" fontAlgn="base">
              <a:spcBef>
                <a:spcPct val="0"/>
              </a:spcBef>
              <a:spcAft>
                <a:spcPct val="0"/>
              </a:spcAft>
              <a:buClr>
                <a:schemeClr val="tx2"/>
              </a:buClr>
              <a:buSzPct val="89000"/>
              <a:buFont typeface="Arial" charset="0"/>
              <a:buChar char="-"/>
              <a:defRPr sz="4990" baseline="0"/>
            </a:lvl7pPr>
            <a:lvl8pPr marL="2385743" indent="-414193" defTabSz="2848831" fontAlgn="base">
              <a:spcBef>
                <a:spcPct val="0"/>
              </a:spcBef>
              <a:spcAft>
                <a:spcPct val="0"/>
              </a:spcAft>
              <a:buClr>
                <a:schemeClr val="tx2"/>
              </a:buClr>
              <a:buSzPct val="89000"/>
              <a:buFont typeface="Arial" charset="0"/>
              <a:buChar char="-"/>
              <a:defRPr sz="4990" baseline="0"/>
            </a:lvl8pPr>
            <a:lvl9pPr marL="2385743" indent="-414193" defTabSz="2848831" fontAlgn="base">
              <a:spcBef>
                <a:spcPct val="0"/>
              </a:spcBef>
              <a:spcAft>
                <a:spcPct val="0"/>
              </a:spcAft>
              <a:buClr>
                <a:schemeClr val="tx2"/>
              </a:buClr>
              <a:buSzPct val="89000"/>
              <a:buFont typeface="Arial" charset="0"/>
              <a:buChar char="-"/>
              <a:defRPr sz="4990" baseline="0"/>
            </a:lvl9pPr>
          </a:lstStyle>
          <a:p>
            <a:pPr marL="216000" lvl="1" indent="-216000">
              <a:spcBef>
                <a:spcPts val="200"/>
              </a:spcBef>
              <a:buClr>
                <a:srgbClr val="000000"/>
              </a:buClr>
            </a:pPr>
            <a:r>
              <a:rPr lang="en-US" sz="1691" dirty="0">
                <a:solidFill>
                  <a:srgbClr val="000000"/>
                </a:solidFill>
              </a:rPr>
              <a:t>Final Rating and Certificates to be issued by QCI</a:t>
            </a:r>
            <a:endParaRPr lang="en-GB" sz="1691" dirty="0">
              <a:solidFill>
                <a:srgbClr val="000000"/>
              </a:solidFill>
            </a:endParaRPr>
          </a:p>
        </p:txBody>
      </p:sp>
      <p:pic>
        <p:nvPicPr>
          <p:cNvPr id="5" name="Picture 4"/>
          <p:cNvPicPr>
            <a:picLocks noChangeAspect="1"/>
          </p:cNvPicPr>
          <p:nvPr/>
        </p:nvPicPr>
        <p:blipFill>
          <a:blip r:embed="rId6"/>
          <a:stretch>
            <a:fillRect/>
          </a:stretch>
        </p:blipFill>
        <p:spPr>
          <a:xfrm>
            <a:off x="373380" y="1371600"/>
            <a:ext cx="1203139" cy="992590"/>
          </a:xfrm>
          <a:prstGeom prst="rect">
            <a:avLst/>
          </a:prstGeom>
        </p:spPr>
      </p:pic>
      <p:pic>
        <p:nvPicPr>
          <p:cNvPr id="13" name="Picture 12"/>
          <p:cNvPicPr>
            <a:picLocks noChangeAspect="1"/>
          </p:cNvPicPr>
          <p:nvPr/>
        </p:nvPicPr>
        <p:blipFill rotWithShape="1">
          <a:blip r:embed="rId7"/>
          <a:srcRect l="7433" r="16675"/>
          <a:stretch/>
        </p:blipFill>
        <p:spPr>
          <a:xfrm>
            <a:off x="373380" y="2514600"/>
            <a:ext cx="1203139" cy="1365829"/>
          </a:xfrm>
          <a:prstGeom prst="rect">
            <a:avLst/>
          </a:prstGeom>
        </p:spPr>
      </p:pic>
      <p:pic>
        <p:nvPicPr>
          <p:cNvPr id="14" name="Picture 13"/>
          <p:cNvPicPr>
            <a:picLocks noChangeAspect="1"/>
          </p:cNvPicPr>
          <p:nvPr/>
        </p:nvPicPr>
        <p:blipFill>
          <a:blip r:embed="rId8"/>
          <a:stretch>
            <a:fillRect/>
          </a:stretch>
        </p:blipFill>
        <p:spPr>
          <a:xfrm>
            <a:off x="373381" y="4013188"/>
            <a:ext cx="1219198" cy="1625612"/>
          </a:xfrm>
          <a:prstGeom prst="rect">
            <a:avLst/>
          </a:prstGeom>
        </p:spPr>
      </p:pic>
      <p:pic>
        <p:nvPicPr>
          <p:cNvPr id="15" name="Picture 14"/>
          <p:cNvPicPr>
            <a:picLocks noChangeAspect="1"/>
          </p:cNvPicPr>
          <p:nvPr/>
        </p:nvPicPr>
        <p:blipFill>
          <a:blip r:embed="rId9"/>
          <a:stretch>
            <a:fillRect/>
          </a:stretch>
        </p:blipFill>
        <p:spPr>
          <a:xfrm>
            <a:off x="373382" y="5732316"/>
            <a:ext cx="1214274" cy="668484"/>
          </a:xfrm>
          <a:prstGeom prst="rect">
            <a:avLst/>
          </a:prstGeom>
        </p:spPr>
      </p:pic>
    </p:spTree>
    <p:extLst>
      <p:ext uri="{BB962C8B-B14F-4D97-AF65-F5344CB8AC3E}">
        <p14:creationId xmlns:p14="http://schemas.microsoft.com/office/powerpoint/2010/main" val="319864743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86" name="think-cell Slide" r:id="rId5" imgW="270" imgH="270" progId="TCLayout.ActiveDocument.1">
                  <p:embed/>
                </p:oleObj>
              </mc:Choice>
              <mc:Fallback>
                <p:oleObj name="think-cell Slide" r:id="rId5" imgW="270" imgH="270" progId="TCLayout.ActiveDocument.1">
                  <p:embed/>
                  <p:pic>
                    <p:nvPicPr>
                      <p:cNvPr id="21" name="Object 20"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0" name="Rectangle 19"/>
          <p:cNvSpPr/>
          <p:nvPr/>
        </p:nvSpPr>
        <p:spPr>
          <a:xfrm>
            <a:off x="8097714" y="5036262"/>
            <a:ext cx="1046285" cy="914400"/>
          </a:xfrm>
          <a:prstGeom prst="rect">
            <a:avLst/>
          </a:prstGeom>
          <a:solidFill>
            <a:schemeClr val="accent5"/>
          </a:solidFill>
        </p:spPr>
        <p:txBody>
          <a:bodyPr wrap="square" anchor="ctr" anchorCtr="0">
            <a:noAutofit/>
          </a:bodyPr>
          <a:lstStyle/>
          <a:p>
            <a:endParaRPr lang="en-GB" sz="2000" b="1" dirty="0">
              <a:solidFill>
                <a:schemeClr val="bg1"/>
              </a:solidFill>
              <a:latin typeface="+mn-lt"/>
            </a:endParaRPr>
          </a:p>
        </p:txBody>
      </p:sp>
      <p:sp>
        <p:nvSpPr>
          <p:cNvPr id="2" name="Title 1"/>
          <p:cNvSpPr>
            <a:spLocks noGrp="1"/>
          </p:cNvSpPr>
          <p:nvPr>
            <p:ph type="title"/>
          </p:nvPr>
        </p:nvSpPr>
        <p:spPr>
          <a:xfrm>
            <a:off x="172517" y="395980"/>
            <a:ext cx="6996687" cy="292388"/>
          </a:xfrm>
        </p:spPr>
        <p:txBody>
          <a:bodyPr>
            <a:normAutofit fontScale="90000"/>
          </a:bodyPr>
          <a:lstStyle/>
          <a:p>
            <a:r>
              <a:rPr lang="en-US" dirty="0"/>
              <a:t>Benefits of ZED Scheme for MSMEs</a:t>
            </a:r>
          </a:p>
        </p:txBody>
      </p:sp>
      <p:sp>
        <p:nvSpPr>
          <p:cNvPr id="17" name="Rectangle 16"/>
          <p:cNvSpPr/>
          <p:nvPr/>
        </p:nvSpPr>
        <p:spPr>
          <a:xfrm>
            <a:off x="0" y="5036262"/>
            <a:ext cx="5904656" cy="914400"/>
          </a:xfrm>
          <a:prstGeom prst="rect">
            <a:avLst/>
          </a:prstGeom>
          <a:solidFill>
            <a:schemeClr val="accent5"/>
          </a:solidFill>
        </p:spPr>
        <p:txBody>
          <a:bodyPr wrap="square" anchor="ctr" anchorCtr="0">
            <a:noAutofit/>
          </a:bodyPr>
          <a:lstStyle/>
          <a:p>
            <a:r>
              <a:rPr lang="en-IN" sz="2000" b="1" dirty="0">
                <a:solidFill>
                  <a:schemeClr val="bg1"/>
                </a:solidFill>
                <a:latin typeface="+mn-lt"/>
                <a:ea typeface="Times New Roman" panose="02020603050405020304" pitchFamily="18" charset="0"/>
              </a:rPr>
              <a:t>Other benefits expected to be announced by the Government in the near future</a:t>
            </a:r>
            <a:endParaRPr lang="en-GB" sz="2000" b="1" dirty="0">
              <a:solidFill>
                <a:schemeClr val="bg1"/>
              </a:solidFill>
              <a:latin typeface="+mn-lt"/>
            </a:endParaRPr>
          </a:p>
        </p:txBody>
      </p:sp>
      <p:sp>
        <p:nvSpPr>
          <p:cNvPr id="18" name="Rectangle 17"/>
          <p:cNvSpPr/>
          <p:nvPr/>
        </p:nvSpPr>
        <p:spPr>
          <a:xfrm>
            <a:off x="5904656" y="4678505"/>
            <a:ext cx="2193059" cy="164592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p:cNvSpPr/>
          <p:nvPr/>
        </p:nvSpPr>
        <p:spPr>
          <a:xfrm>
            <a:off x="514351" y="1237018"/>
            <a:ext cx="619114" cy="3262432"/>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6" name="Group 45"/>
          <p:cNvGrpSpPr/>
          <p:nvPr/>
        </p:nvGrpSpPr>
        <p:grpSpPr>
          <a:xfrm>
            <a:off x="608150" y="1237018"/>
            <a:ext cx="7663396" cy="515582"/>
            <a:chOff x="608150" y="1043361"/>
            <a:chExt cx="7663396" cy="457200"/>
          </a:xfrm>
        </p:grpSpPr>
        <p:sp>
          <p:nvSpPr>
            <p:cNvPr id="9" name="TextBox 8"/>
            <p:cNvSpPr txBox="1">
              <a:spLocks/>
            </p:cNvSpPr>
            <p:nvPr/>
          </p:nvSpPr>
          <p:spPr>
            <a:xfrm>
              <a:off x="1133465" y="1043361"/>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sz="1800" b="1" dirty="0"/>
                <a:t>Credible recognition for international investors seeking investment in India</a:t>
              </a:r>
              <a:endParaRPr lang="en-US" sz="1800" b="1" dirty="0"/>
            </a:p>
          </p:txBody>
        </p:sp>
        <p:sp>
          <p:nvSpPr>
            <p:cNvPr id="32" name="Oval 31"/>
            <p:cNvSpPr>
              <a:spLocks/>
            </p:cNvSpPr>
            <p:nvPr/>
          </p:nvSpPr>
          <p:spPr>
            <a:xfrm>
              <a:off x="608150" y="1043361"/>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9" name="Picture 38"/>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108169"/>
              <a:ext cx="264022" cy="327583"/>
            </a:xfrm>
            <a:prstGeom prst="rect">
              <a:avLst/>
            </a:prstGeom>
            <a:solidFill>
              <a:schemeClr val="bg1"/>
            </a:solidFill>
          </p:spPr>
        </p:pic>
      </p:grpSp>
      <p:grpSp>
        <p:nvGrpSpPr>
          <p:cNvPr id="47" name="Group 46"/>
          <p:cNvGrpSpPr/>
          <p:nvPr/>
        </p:nvGrpSpPr>
        <p:grpSpPr>
          <a:xfrm>
            <a:off x="608150" y="2365563"/>
            <a:ext cx="7663396" cy="457200"/>
            <a:chOff x="608150" y="1582270"/>
            <a:chExt cx="7663396" cy="457200"/>
          </a:xfrm>
        </p:grpSpPr>
        <p:sp>
          <p:nvSpPr>
            <p:cNvPr id="10" name="TextBox 9"/>
            <p:cNvSpPr txBox="1">
              <a:spLocks/>
            </p:cNvSpPr>
            <p:nvPr/>
          </p:nvSpPr>
          <p:spPr>
            <a:xfrm>
              <a:off x="1133465" y="1582270"/>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Streamlined operations and lower costs</a:t>
              </a:r>
              <a:endParaRPr lang="en-US" b="1" dirty="0"/>
            </a:p>
          </p:txBody>
        </p:sp>
        <p:sp>
          <p:nvSpPr>
            <p:cNvPr id="33" name="Oval 32"/>
            <p:cNvSpPr>
              <a:spLocks/>
            </p:cNvSpPr>
            <p:nvPr/>
          </p:nvSpPr>
          <p:spPr>
            <a:xfrm>
              <a:off x="608150" y="1582270"/>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0" name="Picture 39"/>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1647078"/>
              <a:ext cx="264022" cy="327583"/>
            </a:xfrm>
            <a:prstGeom prst="rect">
              <a:avLst/>
            </a:prstGeom>
            <a:solidFill>
              <a:schemeClr val="bg1"/>
            </a:solidFill>
          </p:spPr>
        </p:pic>
      </p:grpSp>
      <p:grpSp>
        <p:nvGrpSpPr>
          <p:cNvPr id="48" name="Group 47"/>
          <p:cNvGrpSpPr/>
          <p:nvPr/>
        </p:nvGrpSpPr>
        <p:grpSpPr>
          <a:xfrm>
            <a:off x="608150" y="2919462"/>
            <a:ext cx="7663396" cy="457200"/>
            <a:chOff x="608150" y="2121179"/>
            <a:chExt cx="7663396" cy="457200"/>
          </a:xfrm>
        </p:grpSpPr>
        <p:sp>
          <p:nvSpPr>
            <p:cNvPr id="11" name="TextBox 10"/>
            <p:cNvSpPr txBox="1">
              <a:spLocks/>
            </p:cNvSpPr>
            <p:nvPr/>
          </p:nvSpPr>
          <p:spPr>
            <a:xfrm>
              <a:off x="1133465" y="2121179"/>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Superior quality, reduced rejection and higher revenues</a:t>
              </a:r>
              <a:endParaRPr lang="en-US" b="1" dirty="0"/>
            </a:p>
          </p:txBody>
        </p:sp>
        <p:sp>
          <p:nvSpPr>
            <p:cNvPr id="34" name="Oval 33"/>
            <p:cNvSpPr>
              <a:spLocks/>
            </p:cNvSpPr>
            <p:nvPr/>
          </p:nvSpPr>
          <p:spPr>
            <a:xfrm>
              <a:off x="608150" y="2121179"/>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1" name="Picture 40"/>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185987"/>
              <a:ext cx="264022" cy="327583"/>
            </a:xfrm>
            <a:prstGeom prst="rect">
              <a:avLst/>
            </a:prstGeom>
            <a:solidFill>
              <a:schemeClr val="bg1"/>
            </a:solidFill>
          </p:spPr>
        </p:pic>
      </p:grpSp>
      <p:grpSp>
        <p:nvGrpSpPr>
          <p:cNvPr id="49" name="Group 48"/>
          <p:cNvGrpSpPr/>
          <p:nvPr/>
        </p:nvGrpSpPr>
        <p:grpSpPr>
          <a:xfrm>
            <a:off x="608150" y="3488351"/>
            <a:ext cx="7663396" cy="457200"/>
            <a:chOff x="608150" y="2660088"/>
            <a:chExt cx="7663396" cy="457200"/>
          </a:xfrm>
        </p:grpSpPr>
        <p:sp>
          <p:nvSpPr>
            <p:cNvPr id="12" name="TextBox 11"/>
            <p:cNvSpPr txBox="1">
              <a:spLocks/>
            </p:cNvSpPr>
            <p:nvPr/>
          </p:nvSpPr>
          <p:spPr>
            <a:xfrm>
              <a:off x="1133465" y="2660088"/>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b="1" dirty="0"/>
                <a:t>Increased environmental consciousness and social benefits</a:t>
              </a:r>
              <a:endParaRPr lang="en-US" b="1" dirty="0"/>
            </a:p>
          </p:txBody>
        </p:sp>
        <p:sp>
          <p:nvSpPr>
            <p:cNvPr id="35" name="Oval 34"/>
            <p:cNvSpPr>
              <a:spLocks/>
            </p:cNvSpPr>
            <p:nvPr/>
          </p:nvSpPr>
          <p:spPr>
            <a:xfrm>
              <a:off x="608150" y="2660088"/>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2" name="Picture 41"/>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2724896"/>
              <a:ext cx="264022" cy="327583"/>
            </a:xfrm>
            <a:prstGeom prst="rect">
              <a:avLst/>
            </a:prstGeom>
            <a:solidFill>
              <a:schemeClr val="bg1"/>
            </a:solidFill>
          </p:spPr>
        </p:pic>
      </p:grpSp>
      <p:grpSp>
        <p:nvGrpSpPr>
          <p:cNvPr id="50" name="Group 49"/>
          <p:cNvGrpSpPr/>
          <p:nvPr/>
        </p:nvGrpSpPr>
        <p:grpSpPr>
          <a:xfrm>
            <a:off x="608150" y="4042250"/>
            <a:ext cx="7663396" cy="457200"/>
            <a:chOff x="608150" y="3198997"/>
            <a:chExt cx="7663396" cy="457200"/>
          </a:xfrm>
        </p:grpSpPr>
        <p:sp>
          <p:nvSpPr>
            <p:cNvPr id="13" name="TextBox 12"/>
            <p:cNvSpPr txBox="1">
              <a:spLocks/>
            </p:cNvSpPr>
            <p:nvPr/>
          </p:nvSpPr>
          <p:spPr>
            <a:xfrm>
              <a:off x="1133465" y="3198997"/>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IN" sz="1800" b="1" dirty="0"/>
                <a:t>“ZED Mark” to enable an MSME to be seen as a company with a difference</a:t>
              </a:r>
              <a:endParaRPr lang="en-US" sz="1800" b="1" dirty="0"/>
            </a:p>
          </p:txBody>
        </p:sp>
        <p:sp>
          <p:nvSpPr>
            <p:cNvPr id="36" name="Oval 35"/>
            <p:cNvSpPr>
              <a:spLocks/>
            </p:cNvSpPr>
            <p:nvPr/>
          </p:nvSpPr>
          <p:spPr>
            <a:xfrm>
              <a:off x="608150" y="3198997"/>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3" name="Picture 42"/>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3263805"/>
              <a:ext cx="264022" cy="327583"/>
            </a:xfrm>
            <a:prstGeom prst="rect">
              <a:avLst/>
            </a:prstGeom>
            <a:solidFill>
              <a:schemeClr val="bg1"/>
            </a:solidFill>
          </p:spPr>
        </p:pic>
      </p:grpSp>
      <p:grpSp>
        <p:nvGrpSpPr>
          <p:cNvPr id="52" name="Group 51"/>
          <p:cNvGrpSpPr/>
          <p:nvPr/>
        </p:nvGrpSpPr>
        <p:grpSpPr>
          <a:xfrm>
            <a:off x="608150" y="1798820"/>
            <a:ext cx="7663396" cy="487180"/>
            <a:chOff x="608150" y="4276816"/>
            <a:chExt cx="7663396" cy="487180"/>
          </a:xfrm>
        </p:grpSpPr>
        <p:sp>
          <p:nvSpPr>
            <p:cNvPr id="15" name="TextBox 14"/>
            <p:cNvSpPr txBox="1">
              <a:spLocks/>
            </p:cNvSpPr>
            <p:nvPr/>
          </p:nvSpPr>
          <p:spPr>
            <a:xfrm>
              <a:off x="1133465" y="4306796"/>
              <a:ext cx="7138081" cy="457200"/>
            </a:xfrm>
            <a:prstGeom prst="rect">
              <a:avLst/>
            </a:prstGeom>
            <a:solidFill>
              <a:schemeClr val="accent2">
                <a:lumMod val="20000"/>
                <a:lumOff val="80000"/>
              </a:schemeClr>
            </a:solidFill>
            <a:ln w="19050">
              <a:solidFill>
                <a:schemeClr val="bg1"/>
              </a:solidFill>
            </a:ln>
          </p:spPr>
          <p:style>
            <a:lnRef idx="2">
              <a:schemeClr val="accent5"/>
            </a:lnRef>
            <a:fillRef idx="1">
              <a:schemeClr val="lt1"/>
            </a:fillRef>
            <a:effectRef idx="0">
              <a:schemeClr val="accent5"/>
            </a:effectRef>
            <a:fontRef idx="minor">
              <a:schemeClr val="dk1"/>
            </a:fontRef>
          </p:style>
          <p:txBody>
            <a:bodyPr wrap="none" lIns="91440" tIns="45720" rIns="45720" bIns="45720" rtlCol="0" anchor="ctr" anchorCtr="0">
              <a:noAutofit/>
            </a:bodyPr>
            <a:lstStyle>
              <a:defPPr>
                <a:defRPr lang="en-US"/>
              </a:defPPr>
              <a:lvl2pPr marL="0" lvl="1">
                <a:lnSpc>
                  <a:spcPct val="100000"/>
                </a:lnSpc>
                <a:defRPr sz="2000">
                  <a:solidFill>
                    <a:srgbClr val="000000"/>
                  </a:solidFill>
                  <a:ea typeface="ＭＳ Ｐゴシック"/>
                </a:defRPr>
              </a:lvl2pPr>
            </a:lstStyle>
            <a:p>
              <a:pPr lvl="1"/>
              <a:r>
                <a:rPr lang="en-US" b="1" dirty="0"/>
                <a:t>Part of supply chain of national &amp; international OEMs</a:t>
              </a:r>
            </a:p>
          </p:txBody>
        </p:sp>
        <p:sp>
          <p:nvSpPr>
            <p:cNvPr id="38" name="Oval 37"/>
            <p:cNvSpPr>
              <a:spLocks/>
            </p:cNvSpPr>
            <p:nvPr/>
          </p:nvSpPr>
          <p:spPr>
            <a:xfrm>
              <a:off x="608150" y="4276816"/>
              <a:ext cx="457200" cy="457200"/>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5" name="Picture 44"/>
            <p:cNvPicPr>
              <a:picLocks noChangeAspect="1"/>
            </p:cNvPicPr>
            <p:nvPr/>
          </p:nvPicPr>
          <p:blipFill>
            <a:blip r:embed="rId7" r:link="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4739" y="4341624"/>
              <a:ext cx="264022" cy="327583"/>
            </a:xfrm>
            <a:prstGeom prst="rect">
              <a:avLst/>
            </a:prstGeom>
            <a:solidFill>
              <a:schemeClr val="bg1"/>
            </a:solidFill>
          </p:spPr>
        </p:pic>
      </p:grpSp>
      <p:pic>
        <p:nvPicPr>
          <p:cNvPr id="135178" name="Picture 10" descr="http://www.freeiconspng.com/uploads/idea-icon-1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9537" y="4749817"/>
            <a:ext cx="1503296" cy="150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669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10"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395980"/>
            <a:ext cx="6996687" cy="292388"/>
          </a:xfrm>
        </p:spPr>
        <p:txBody>
          <a:bodyPr>
            <a:normAutofit fontScale="90000"/>
          </a:bodyPr>
          <a:lstStyle/>
          <a:p>
            <a:r>
              <a:rPr lang="en-US" dirty="0"/>
              <a:t>7 Step Process flow for ZED rating</a:t>
            </a:r>
            <a:endParaRPr lang="en-GB" dirty="0"/>
          </a:p>
        </p:txBody>
      </p:sp>
      <p:sp>
        <p:nvSpPr>
          <p:cNvPr id="10" name="Isosceles Triangle 9"/>
          <p:cNvSpPr>
            <a:spLocks/>
          </p:cNvSpPr>
          <p:nvPr/>
        </p:nvSpPr>
        <p:spPr>
          <a:xfrm rot="10800000">
            <a:off x="2401085" y="157979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a:solidFill>
                <a:srgbClr val="000000"/>
              </a:solidFill>
            </a:endParaRPr>
          </a:p>
        </p:txBody>
      </p:sp>
      <p:sp>
        <p:nvSpPr>
          <p:cNvPr id="11" name="Isosceles Triangle 10"/>
          <p:cNvSpPr>
            <a:spLocks/>
          </p:cNvSpPr>
          <p:nvPr/>
        </p:nvSpPr>
        <p:spPr>
          <a:xfrm rot="10800000">
            <a:off x="2401085" y="230953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a:solidFill>
                <a:srgbClr val="000000"/>
              </a:solidFill>
            </a:endParaRPr>
          </a:p>
        </p:txBody>
      </p:sp>
      <p:sp>
        <p:nvSpPr>
          <p:cNvPr id="12" name="Isosceles Triangle 11"/>
          <p:cNvSpPr>
            <a:spLocks/>
          </p:cNvSpPr>
          <p:nvPr/>
        </p:nvSpPr>
        <p:spPr>
          <a:xfrm rot="10800000">
            <a:off x="2401085" y="303926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a:solidFill>
                <a:srgbClr val="000000"/>
              </a:solidFill>
            </a:endParaRPr>
          </a:p>
        </p:txBody>
      </p:sp>
      <p:sp>
        <p:nvSpPr>
          <p:cNvPr id="13" name="Isosceles Triangle 12"/>
          <p:cNvSpPr>
            <a:spLocks/>
          </p:cNvSpPr>
          <p:nvPr/>
        </p:nvSpPr>
        <p:spPr>
          <a:xfrm rot="10800000">
            <a:off x="2401085" y="376900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a:solidFill>
                <a:srgbClr val="000000"/>
              </a:solidFill>
            </a:endParaRPr>
          </a:p>
        </p:txBody>
      </p:sp>
      <p:sp>
        <p:nvSpPr>
          <p:cNvPr id="14" name="Isosceles Triangle 13"/>
          <p:cNvSpPr>
            <a:spLocks/>
          </p:cNvSpPr>
          <p:nvPr/>
        </p:nvSpPr>
        <p:spPr>
          <a:xfrm rot="10800000">
            <a:off x="2401085" y="4498735"/>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a:solidFill>
                <a:srgbClr val="000000"/>
              </a:solidFill>
            </a:endParaRPr>
          </a:p>
        </p:txBody>
      </p:sp>
      <p:sp>
        <p:nvSpPr>
          <p:cNvPr id="15" name="Isosceles Triangle 14"/>
          <p:cNvSpPr>
            <a:spLocks/>
          </p:cNvSpPr>
          <p:nvPr/>
        </p:nvSpPr>
        <p:spPr>
          <a:xfrm rot="10800000">
            <a:off x="2401085" y="5228470"/>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a:solidFill>
                <a:srgbClr val="000000"/>
              </a:solidFill>
            </a:endParaRPr>
          </a:p>
        </p:txBody>
      </p:sp>
      <p:cxnSp>
        <p:nvCxnSpPr>
          <p:cNvPr id="73" name="Elbow Connector 72"/>
          <p:cNvCxnSpPr/>
          <p:nvPr/>
        </p:nvCxnSpPr>
        <p:spPr>
          <a:xfrm flipV="1">
            <a:off x="8615092" y="3510272"/>
            <a:ext cx="12700" cy="1476000"/>
          </a:xfrm>
          <a:prstGeom prst="bentConnector3">
            <a:avLst>
              <a:gd name="adj1" fmla="val 1800000"/>
            </a:avLst>
          </a:prstGeom>
          <a:ln w="381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4" name="Elbow Connector 93"/>
          <p:cNvCxnSpPr>
            <a:cxnSpLocks/>
          </p:cNvCxnSpPr>
          <p:nvPr/>
        </p:nvCxnSpPr>
        <p:spPr>
          <a:xfrm rot="5400000" flipH="1" flipV="1">
            <a:off x="339499" y="2036976"/>
            <a:ext cx="1582755" cy="744092"/>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a:cxnSpLocks/>
          </p:cNvCxnSpPr>
          <p:nvPr/>
        </p:nvCxnSpPr>
        <p:spPr>
          <a:xfrm rot="16200000" flipH="1">
            <a:off x="346124" y="4527507"/>
            <a:ext cx="158275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a:cxnSpLocks/>
            <a:stCxn id="3" idx="4"/>
          </p:cNvCxnSpPr>
          <p:nvPr/>
        </p:nvCxnSpPr>
        <p:spPr>
          <a:xfrm rot="16200000" flipH="1">
            <a:off x="655622" y="4168648"/>
            <a:ext cx="963760" cy="757344"/>
          </a:xfrm>
          <a:prstGeom prst="bentConnector3">
            <a:avLst>
              <a:gd name="adj1" fmla="val 98169"/>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cxnSpLocks/>
          </p:cNvCxnSpPr>
          <p:nvPr/>
        </p:nvCxnSpPr>
        <p:spPr>
          <a:xfrm rot="16200000" flipH="1">
            <a:off x="1075858" y="3903084"/>
            <a:ext cx="123288"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cxnSpLocks/>
            <a:stCxn id="3" idx="0"/>
          </p:cNvCxnSpPr>
          <p:nvPr/>
        </p:nvCxnSpPr>
        <p:spPr>
          <a:xfrm rot="16200000" flipH="1">
            <a:off x="1063318" y="2548058"/>
            <a:ext cx="148367" cy="757344"/>
          </a:xfrm>
          <a:prstGeom prst="bentConnector4">
            <a:avLst>
              <a:gd name="adj1" fmla="val 92447"/>
              <a:gd name="adj2" fmla="val 90038"/>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cxnSpLocks/>
            <a:stCxn id="3" idx="0"/>
          </p:cNvCxnSpPr>
          <p:nvPr/>
        </p:nvCxnSpPr>
        <p:spPr>
          <a:xfrm rot="5400000" flipH="1" flipV="1">
            <a:off x="846819" y="2183192"/>
            <a:ext cx="581367" cy="757344"/>
          </a:xfrm>
          <a:prstGeom prst="bentConnector2">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1357731" y="3505200"/>
            <a:ext cx="165988" cy="131416"/>
          </a:xfrm>
          <a:prstGeom prst="line">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516174" y="2685025"/>
            <a:ext cx="7098918" cy="591575"/>
            <a:chOff x="1516174" y="2898164"/>
            <a:chExt cx="7098918" cy="591575"/>
          </a:xfrm>
        </p:grpSpPr>
        <p:sp>
          <p:nvSpPr>
            <p:cNvPr id="20" name="Rectangle 12"/>
            <p:cNvSpPr txBox="1">
              <a:spLocks/>
            </p:cNvSpPr>
            <p:nvPr/>
          </p:nvSpPr>
          <p:spPr>
            <a:xfrm>
              <a:off x="4161839" y="289816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Assessment based on documents</a:t>
              </a:r>
              <a:r>
                <a:rPr lang="en-US" sz="1600" b="1" dirty="0">
                  <a:solidFill>
                    <a:srgbClr val="000000"/>
                  </a:solidFill>
                </a:rPr>
                <a:t> submitted by MSMEs</a:t>
              </a:r>
              <a:endParaRPr lang="en-US" sz="1600" dirty="0">
                <a:solidFill>
                  <a:srgbClr val="000000"/>
                </a:solidFill>
              </a:endParaRPr>
            </a:p>
          </p:txBody>
        </p:sp>
        <p:sp>
          <p:nvSpPr>
            <p:cNvPr id="66" name="Rectangle 65"/>
            <p:cNvSpPr>
              <a:spLocks/>
            </p:cNvSpPr>
            <p:nvPr/>
          </p:nvSpPr>
          <p:spPr>
            <a:xfrm>
              <a:off x="1516174" y="2954974"/>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3</a:t>
              </a:r>
              <a:endParaRPr lang="en-GB" sz="1600" b="1" dirty="0">
                <a:solidFill>
                  <a:srgbClr val="FFFFFF"/>
                </a:solidFill>
              </a:endParaRPr>
            </a:p>
          </p:txBody>
        </p:sp>
        <p:sp>
          <p:nvSpPr>
            <p:cNvPr id="31" name="Rectangle 30"/>
            <p:cNvSpPr>
              <a:spLocks/>
            </p:cNvSpPr>
            <p:nvPr/>
          </p:nvSpPr>
          <p:spPr>
            <a:xfrm>
              <a:off x="1755368" y="289816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p:txBody>
        </p:sp>
      </p:grpSp>
      <p:grpSp>
        <p:nvGrpSpPr>
          <p:cNvPr id="89" name="Group 88"/>
          <p:cNvGrpSpPr/>
          <p:nvPr/>
        </p:nvGrpSpPr>
        <p:grpSpPr>
          <a:xfrm>
            <a:off x="1516174" y="3370825"/>
            <a:ext cx="7098918" cy="591575"/>
            <a:chOff x="1516174" y="3627899"/>
            <a:chExt cx="7098918" cy="591575"/>
          </a:xfrm>
        </p:grpSpPr>
        <p:sp>
          <p:nvSpPr>
            <p:cNvPr id="21" name="Rectangle 12"/>
            <p:cNvSpPr txBox="1">
              <a:spLocks/>
            </p:cNvSpPr>
            <p:nvPr/>
          </p:nvSpPr>
          <p:spPr>
            <a:xfrm>
              <a:off x="4161839" y="36278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On-site assessment of </a:t>
              </a:r>
              <a:r>
                <a:rPr lang="en-US" sz="1600" b="1" dirty="0">
                  <a:solidFill>
                    <a:srgbClr val="000000"/>
                  </a:solidFill>
                </a:rPr>
                <a:t>only MSMEs, selected in Desktop Assessment</a:t>
              </a:r>
              <a:endParaRPr lang="en-US" sz="1600" dirty="0">
                <a:solidFill>
                  <a:srgbClr val="000000"/>
                </a:solidFill>
              </a:endParaRPr>
            </a:p>
          </p:txBody>
        </p:sp>
        <p:sp>
          <p:nvSpPr>
            <p:cNvPr id="67" name="Rectangle 66"/>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4</a:t>
              </a:r>
              <a:endParaRPr lang="en-GB" sz="1600" b="1" dirty="0">
                <a:solidFill>
                  <a:srgbClr val="FFFFFF"/>
                </a:solidFill>
              </a:endParaRPr>
            </a:p>
          </p:txBody>
        </p:sp>
        <p:sp>
          <p:nvSpPr>
            <p:cNvPr id="33" name="Rectangle 32"/>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Site assessment</a:t>
              </a:r>
            </a:p>
          </p:txBody>
        </p:sp>
      </p:grpSp>
      <p:grpSp>
        <p:nvGrpSpPr>
          <p:cNvPr id="90" name="Group 89"/>
          <p:cNvGrpSpPr/>
          <p:nvPr/>
        </p:nvGrpSpPr>
        <p:grpSpPr>
          <a:xfrm>
            <a:off x="1516174" y="4056625"/>
            <a:ext cx="7098918" cy="591575"/>
            <a:chOff x="1516174" y="4357634"/>
            <a:chExt cx="7098918" cy="591575"/>
          </a:xfrm>
        </p:grpSpPr>
        <p:sp>
          <p:nvSpPr>
            <p:cNvPr id="22" name="Rectangle 12"/>
            <p:cNvSpPr txBox="1">
              <a:spLocks/>
            </p:cNvSpPr>
            <p:nvPr/>
          </p:nvSpPr>
          <p:spPr>
            <a:xfrm>
              <a:off x="4161839" y="435763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b="1" dirty="0">
                  <a:solidFill>
                    <a:srgbClr val="000000"/>
                  </a:solidFill>
                </a:rPr>
                <a:t>Final ZED rating </a:t>
              </a:r>
              <a:r>
                <a:rPr lang="en-US" sz="1600" dirty="0">
                  <a:solidFill>
                    <a:srgbClr val="000000"/>
                  </a:solidFill>
                </a:rPr>
                <a:t>and </a:t>
              </a:r>
              <a:r>
                <a:rPr lang="en-US" sz="1600" b="1" dirty="0">
                  <a:solidFill>
                    <a:srgbClr val="000000"/>
                  </a:solidFill>
                </a:rPr>
                <a:t>certificate </a:t>
              </a:r>
              <a:r>
                <a:rPr lang="en-US" sz="1600" dirty="0">
                  <a:solidFill>
                    <a:srgbClr val="000000"/>
                  </a:solidFill>
                </a:rPr>
                <a:t>(valid for 4 years)</a:t>
              </a:r>
            </a:p>
          </p:txBody>
        </p:sp>
        <p:sp>
          <p:nvSpPr>
            <p:cNvPr id="68" name="Rectangle 67"/>
            <p:cNvSpPr>
              <a:spLocks/>
            </p:cNvSpPr>
            <p:nvPr/>
          </p:nvSpPr>
          <p:spPr>
            <a:xfrm>
              <a:off x="1516174" y="4414442"/>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5</a:t>
              </a:r>
              <a:endParaRPr lang="en-GB" sz="1600" b="1" dirty="0">
                <a:solidFill>
                  <a:srgbClr val="FFFFFF"/>
                </a:solidFill>
              </a:endParaRPr>
            </a:p>
          </p:txBody>
        </p:sp>
        <p:sp>
          <p:nvSpPr>
            <p:cNvPr id="35" name="Rectangle 34"/>
            <p:cNvSpPr>
              <a:spLocks/>
            </p:cNvSpPr>
            <p:nvPr/>
          </p:nvSpPr>
          <p:spPr>
            <a:xfrm>
              <a:off x="1755368" y="435763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ZED rating &amp; certification</a:t>
              </a:r>
              <a:endParaRPr lang="en-IN" sz="1600" b="1"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516174" y="4742425"/>
            <a:ext cx="7098918" cy="591575"/>
            <a:chOff x="1516174" y="5087369"/>
            <a:chExt cx="7098918" cy="591575"/>
          </a:xfrm>
        </p:grpSpPr>
        <p:sp>
          <p:nvSpPr>
            <p:cNvPr id="23" name="Rectangle 12"/>
            <p:cNvSpPr txBox="1">
              <a:spLocks/>
            </p:cNvSpPr>
            <p:nvPr/>
          </p:nvSpPr>
          <p:spPr>
            <a:xfrm>
              <a:off x="4161839" y="508736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avail services of </a:t>
              </a:r>
              <a:r>
                <a:rPr lang="en-US" sz="1600" b="1" dirty="0">
                  <a:solidFill>
                    <a:srgbClr val="000000"/>
                  </a:solidFill>
                </a:rPr>
                <a:t>gap analysis &amp; handholding</a:t>
              </a:r>
            </a:p>
          </p:txBody>
        </p:sp>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6</a:t>
              </a:r>
              <a:endParaRPr lang="en-GB" sz="1600" b="1" dirty="0">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a:t>
              </a:r>
            </a:p>
          </p:txBody>
        </p:sp>
      </p:grpSp>
      <p:grpSp>
        <p:nvGrpSpPr>
          <p:cNvPr id="86" name="Group 85"/>
          <p:cNvGrpSpPr/>
          <p:nvPr/>
        </p:nvGrpSpPr>
        <p:grpSpPr>
          <a:xfrm>
            <a:off x="1502922" y="1313425"/>
            <a:ext cx="7098918" cy="591575"/>
            <a:chOff x="1516174" y="1438694"/>
            <a:chExt cx="7098918" cy="591575"/>
          </a:xfrm>
        </p:grpSpPr>
        <p:sp>
          <p:nvSpPr>
            <p:cNvPr id="18" name="!RnmA-00802"/>
            <p:cNvSpPr txBox="1">
              <a:spLocks/>
            </p:cNvSpPr>
            <p:nvPr/>
          </p:nvSpPr>
          <p:spPr>
            <a:xfrm>
              <a:off x="4161839" y="1438694"/>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Online Registration by MSMEs</a:t>
              </a:r>
            </a:p>
          </p:txBody>
        </p:sp>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a:solidFill>
                  <a:srgbClr val="FFFFFF"/>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Registration</a:t>
              </a:r>
            </a:p>
          </p:txBody>
        </p:sp>
      </p:grpSp>
      <p:grpSp>
        <p:nvGrpSpPr>
          <p:cNvPr id="87" name="Group 86"/>
          <p:cNvGrpSpPr/>
          <p:nvPr/>
        </p:nvGrpSpPr>
        <p:grpSpPr>
          <a:xfrm>
            <a:off x="1516174" y="1999225"/>
            <a:ext cx="7098918" cy="591575"/>
            <a:chOff x="1516174" y="2168429"/>
            <a:chExt cx="7098918" cy="591575"/>
          </a:xfrm>
        </p:grpSpPr>
        <p:sp>
          <p:nvSpPr>
            <p:cNvPr id="19" name="Rectangle 12"/>
            <p:cNvSpPr txBox="1">
              <a:spLocks/>
            </p:cNvSpPr>
            <p:nvPr/>
          </p:nvSpPr>
          <p:spPr>
            <a:xfrm>
              <a:off x="4161839" y="216842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MSMEs to self-assess </a:t>
              </a:r>
              <a:r>
                <a:rPr lang="en-US" sz="1600" b="1" dirty="0">
                  <a:solidFill>
                    <a:srgbClr val="000000"/>
                  </a:solidFill>
                </a:rPr>
                <a:t>based on ZED parameters (can be attempted for maximum 3 times)</a:t>
              </a:r>
              <a:endParaRPr lang="en-US" sz="1600" dirty="0">
                <a:solidFill>
                  <a:srgbClr val="000000"/>
                </a:solidFill>
              </a:endParaRPr>
            </a:p>
          </p:txBody>
        </p:sp>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Online Self-assessment</a:t>
              </a:r>
            </a:p>
          </p:txBody>
        </p:sp>
      </p:grpSp>
      <p:grpSp>
        <p:nvGrpSpPr>
          <p:cNvPr id="92" name="Group 91"/>
          <p:cNvGrpSpPr/>
          <p:nvPr/>
        </p:nvGrpSpPr>
        <p:grpSpPr>
          <a:xfrm>
            <a:off x="1516174" y="5410200"/>
            <a:ext cx="7098918" cy="591575"/>
            <a:chOff x="1516174" y="5817099"/>
            <a:chExt cx="7098918" cy="591575"/>
          </a:xfrm>
        </p:grpSpPr>
        <p:sp>
          <p:nvSpPr>
            <p:cNvPr id="24" name="Rectangle 12"/>
            <p:cNvSpPr txBox="1">
              <a:spLocks/>
            </p:cNvSpPr>
            <p:nvPr/>
          </p:nvSpPr>
          <p:spPr>
            <a:xfrm>
              <a:off x="4161839" y="5817099"/>
              <a:ext cx="445325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
                  <a:srgbClr val="0070C0"/>
                </a:buClr>
              </a:pPr>
              <a:r>
                <a:rPr lang="en-US" sz="1600" dirty="0">
                  <a:solidFill>
                    <a:srgbClr val="000000"/>
                  </a:solidFill>
                </a:rPr>
                <a:t>Option to apply for re-assessment</a:t>
              </a:r>
            </a:p>
          </p:txBody>
        </p:sp>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7</a:t>
              </a:r>
              <a:endParaRPr lang="en-GB" sz="1600" b="1" dirty="0">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Re-assessment</a:t>
              </a:r>
              <a:endParaRPr lang="en-IN" sz="1600" b="1" dirty="0">
                <a:solidFill>
                  <a:srgbClr val="000000"/>
                </a:solidFill>
                <a:ea typeface="Arial Unicode MS" pitchFamily="34" charset="-128"/>
                <a:cs typeface="Arial Unicode MS" pitchFamily="34" charset="-128"/>
              </a:endParaRPr>
            </a:p>
          </p:txBody>
        </p:sp>
      </p:grpSp>
      <p:sp>
        <p:nvSpPr>
          <p:cNvPr id="50" name="Rounded Rectangle 49"/>
          <p:cNvSpPr/>
          <p:nvPr/>
        </p:nvSpPr>
        <p:spPr>
          <a:xfrm>
            <a:off x="1600200" y="6172200"/>
            <a:ext cx="6549531" cy="535679"/>
          </a:xfrm>
          <a:prstGeom prst="roundRect">
            <a:avLst/>
          </a:prstGeom>
          <a:solidFill>
            <a:schemeClr val="bg1"/>
          </a:solidFill>
          <a:ln w="38100">
            <a:solidFill>
              <a:schemeClr val="accent3"/>
            </a:solidFill>
          </a:ln>
        </p:spPr>
        <p:txBody>
          <a:bodyPr wrap="square" lIns="72009" tIns="72009" rIns="72009" bIns="72009" anchor="ctr" anchorCtr="0">
            <a:noAutofit/>
          </a:bodyPr>
          <a:lstStyle/>
          <a:p>
            <a:pPr algn="ctr"/>
            <a:r>
              <a:rPr lang="en-US" b="1" dirty="0">
                <a:solidFill>
                  <a:srgbClr val="000000"/>
                </a:solidFill>
              </a:rPr>
              <a:t>Surveillance:  </a:t>
            </a:r>
            <a:r>
              <a:rPr lang="en-US" dirty="0">
                <a:solidFill>
                  <a:srgbClr val="000000"/>
                </a:solidFill>
              </a:rPr>
              <a:t>On-site surveillance 2 times in a cycle</a:t>
            </a:r>
          </a:p>
        </p:txBody>
      </p:sp>
      <p:sp>
        <p:nvSpPr>
          <p:cNvPr id="3" name="Oval 2"/>
          <p:cNvSpPr/>
          <p:nvPr/>
        </p:nvSpPr>
        <p:spPr>
          <a:xfrm>
            <a:off x="152383" y="2852547"/>
            <a:ext cx="1212893" cy="1212893"/>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solidFill>
                  <a:srgbClr val="FFFFFF"/>
                </a:solidFill>
              </a:rPr>
              <a:t>7 Steps</a:t>
            </a:r>
            <a:br>
              <a:rPr lang="en-US" sz="1600" b="1" dirty="0">
                <a:solidFill>
                  <a:srgbClr val="FFFFFF"/>
                </a:solidFill>
              </a:rPr>
            </a:br>
            <a:r>
              <a:rPr lang="en-US" sz="1600" b="1" dirty="0">
                <a:solidFill>
                  <a:srgbClr val="FFFFFF"/>
                </a:solidFill>
              </a:rPr>
              <a:t>towards</a:t>
            </a:r>
            <a:br>
              <a:rPr lang="en-US" sz="1600" b="1" dirty="0">
                <a:solidFill>
                  <a:srgbClr val="FFFFFF"/>
                </a:solidFill>
              </a:rPr>
            </a:br>
            <a:r>
              <a:rPr lang="en-US" sz="1600" b="1" dirty="0">
                <a:solidFill>
                  <a:srgbClr val="FFFFFF"/>
                </a:solidFill>
              </a:rPr>
              <a:t>‘Excellence’</a:t>
            </a:r>
          </a:p>
        </p:txBody>
      </p:sp>
    </p:spTree>
    <p:extLst>
      <p:ext uri="{BB962C8B-B14F-4D97-AF65-F5344CB8AC3E}">
        <p14:creationId xmlns:p14="http://schemas.microsoft.com/office/powerpoint/2010/main" val="238828212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34"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7" y="103593"/>
            <a:ext cx="6996687" cy="584775"/>
          </a:xfrm>
        </p:spPr>
        <p:txBody>
          <a:bodyPr>
            <a:noAutofit/>
          </a:bodyPr>
          <a:lstStyle/>
          <a:p>
            <a:r>
              <a:rPr lang="en-US" sz="2400" dirty="0"/>
              <a:t>Financial Support to MSMEs by Government</a:t>
            </a:r>
            <a:br>
              <a:rPr lang="en-US" sz="2400" dirty="0"/>
            </a:br>
            <a:r>
              <a:rPr lang="en-US" sz="2400" b="0" dirty="0"/>
              <a:t>Micro: 80%, Small: 60%, Medium: 50%</a:t>
            </a:r>
            <a:endParaRPr lang="en-GB" sz="2400" b="0" dirty="0"/>
          </a:p>
        </p:txBody>
      </p:sp>
      <p:sp>
        <p:nvSpPr>
          <p:cNvPr id="3" name="Oval 2"/>
          <p:cNvSpPr/>
          <p:nvPr/>
        </p:nvSpPr>
        <p:spPr>
          <a:xfrm>
            <a:off x="98155" y="1511474"/>
            <a:ext cx="1387728" cy="1360899"/>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chemeClr val="bg1"/>
                </a:solidFill>
              </a:rPr>
              <a:t>Registration,</a:t>
            </a:r>
          </a:p>
          <a:p>
            <a:pPr algn="ctr"/>
            <a:r>
              <a:rPr lang="en-US" sz="1200" b="1" dirty="0">
                <a:solidFill>
                  <a:schemeClr val="bg1"/>
                </a:solidFill>
              </a:rPr>
              <a:t>Desktop </a:t>
            </a:r>
          </a:p>
          <a:p>
            <a:pPr algn="ctr"/>
            <a:r>
              <a:rPr lang="en-US" sz="1200" b="1" dirty="0">
                <a:solidFill>
                  <a:schemeClr val="bg1"/>
                </a:solidFill>
              </a:rPr>
              <a:t>Assessment </a:t>
            </a:r>
          </a:p>
          <a:p>
            <a:pPr algn="ctr"/>
            <a:r>
              <a:rPr lang="en-US" sz="1200" b="1" dirty="0">
                <a:solidFill>
                  <a:schemeClr val="bg1"/>
                </a:solidFill>
              </a:rPr>
              <a:t>&amp; </a:t>
            </a:r>
          </a:p>
          <a:p>
            <a:pPr algn="ctr"/>
            <a:r>
              <a:rPr lang="en-US" sz="1200" b="1" dirty="0">
                <a:solidFill>
                  <a:schemeClr val="bg1"/>
                </a:solidFill>
              </a:rPr>
              <a:t>Site-</a:t>
            </a:r>
          </a:p>
          <a:p>
            <a:pPr algn="ctr"/>
            <a:r>
              <a:rPr lang="en-US" sz="1200" b="1" dirty="0">
                <a:solidFill>
                  <a:schemeClr val="bg1"/>
                </a:solidFill>
              </a:rPr>
              <a:t>Assessment</a:t>
            </a:r>
          </a:p>
        </p:txBody>
      </p:sp>
      <p:sp>
        <p:nvSpPr>
          <p:cNvPr id="10" name="Isosceles Triangle 9"/>
          <p:cNvSpPr>
            <a:spLocks/>
          </p:cNvSpPr>
          <p:nvPr/>
        </p:nvSpPr>
        <p:spPr>
          <a:xfrm rot="10800000">
            <a:off x="2401085" y="1752941"/>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a:solidFill>
                <a:schemeClr val="tx1"/>
              </a:solidFill>
            </a:endParaRPr>
          </a:p>
        </p:txBody>
      </p:sp>
      <p:sp>
        <p:nvSpPr>
          <p:cNvPr id="11" name="Isosceles Triangle 10"/>
          <p:cNvSpPr>
            <a:spLocks/>
          </p:cNvSpPr>
          <p:nvPr/>
        </p:nvSpPr>
        <p:spPr>
          <a:xfrm rot="10800000">
            <a:off x="2401085" y="2482676"/>
            <a:ext cx="1014566" cy="109728"/>
          </a:xfrm>
          <a:prstGeom prst="triangle">
            <a:avLst/>
          </a:prstGeom>
          <a:solidFill>
            <a:schemeClr val="accent4">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3296" tIns="46648" rIns="93296" bIns="46648" rtlCol="0" anchor="ctr"/>
          <a:lstStyle/>
          <a:p>
            <a:pPr algn="ctr"/>
            <a:endParaRPr lang="en-AU" sz="1600" dirty="0">
              <a:solidFill>
                <a:schemeClr val="tx1"/>
              </a:solidFill>
            </a:endParaRPr>
          </a:p>
        </p:txBody>
      </p:sp>
      <p:grpSp>
        <p:nvGrpSpPr>
          <p:cNvPr id="78" name="Group 77"/>
          <p:cNvGrpSpPr>
            <a:grpSpLocks/>
          </p:cNvGrpSpPr>
          <p:nvPr/>
        </p:nvGrpSpPr>
        <p:grpSpPr>
          <a:xfrm>
            <a:off x="4176073" y="774612"/>
            <a:ext cx="4453253" cy="295209"/>
            <a:chOff x="14252932" y="1259891"/>
            <a:chExt cx="5397500" cy="295209"/>
          </a:xfrm>
        </p:grpSpPr>
        <p:sp>
          <p:nvSpPr>
            <p:cNvPr id="16" name="!RnmA-00537"/>
            <p:cNvSpPr>
              <a:spLocks noChangeArrowheads="1"/>
            </p:cNvSpPr>
            <p:nvPr/>
          </p:nvSpPr>
          <p:spPr bwMode="auto">
            <a:xfrm>
              <a:off x="14252932" y="1259891"/>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sz="1800" b="1" dirty="0">
                  <a:latin typeface="+mn-lt"/>
                </a:rPr>
                <a:t>Cost to MSMEs according to its Type</a:t>
              </a:r>
            </a:p>
          </p:txBody>
        </p:sp>
        <p:cxnSp>
          <p:nvCxnSpPr>
            <p:cNvPr id="77" name="Straight Arrow Connector 76"/>
            <p:cNvCxnSpPr>
              <a:stCxn id="16" idx="4"/>
              <a:endCxn id="16"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516174" y="2606620"/>
            <a:ext cx="7508556" cy="591575"/>
            <a:chOff x="1516174" y="2606620"/>
            <a:chExt cx="7508556" cy="591575"/>
          </a:xfrm>
        </p:grpSpPr>
        <p:sp>
          <p:nvSpPr>
            <p:cNvPr id="20" name="Rectangle 12"/>
            <p:cNvSpPr txBox="1">
              <a:spLocks/>
            </p:cNvSpPr>
            <p:nvPr/>
          </p:nvSpPr>
          <p:spPr>
            <a:xfrm>
              <a:off x="4161839" y="2606620"/>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t>Micro		Small		Medium</a:t>
              </a:r>
            </a:p>
            <a:p>
              <a:pPr marL="1587" lvl="1" indent="0">
                <a:buClr>
                  <a:srgbClr val="0070C0"/>
                </a:buClr>
                <a:buNone/>
              </a:pPr>
              <a:r>
                <a:rPr lang="en-US" b="1" dirty="0"/>
                <a:t>Rs. 16000/-	Rs. 32000/-	Rs. 40000/-</a:t>
              </a:r>
              <a:r>
                <a:rPr lang="en-US" dirty="0"/>
                <a:t> </a:t>
              </a:r>
            </a:p>
          </p:txBody>
        </p:sp>
        <p:sp>
          <p:nvSpPr>
            <p:cNvPr id="66" name="Rectangle 65"/>
            <p:cNvSpPr>
              <a:spLocks/>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chemeClr val="bg1"/>
                  </a:solidFill>
                </a:rPr>
                <a:t>3</a:t>
              </a:r>
              <a:endParaRPr lang="en-GB" sz="1600" b="1" dirty="0">
                <a:solidFill>
                  <a:schemeClr val="bg1"/>
                </a:solidFill>
              </a:endParaRPr>
            </a:p>
          </p:txBody>
        </p:sp>
        <p:sp>
          <p:nvSpPr>
            <p:cNvPr id="31" name="Rectangle 30"/>
            <p:cNvSpPr>
              <a:spLocks/>
            </p:cNvSpPr>
            <p:nvPr/>
          </p:nvSpPr>
          <p:spPr>
            <a:xfrm>
              <a:off x="1755368" y="2606620"/>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chemeClr val="tx2"/>
                </a:buClr>
              </a:pPr>
              <a:endParaRPr lang="en-US" dirty="0">
                <a:latin typeface="+mn-lt"/>
                <a:ea typeface="Arial Unicode MS" pitchFamily="34" charset="-128"/>
                <a:cs typeface="Arial Unicode MS" pitchFamily="34" charset="-128"/>
              </a:endParaRPr>
            </a:p>
          </p:txBody>
        </p:sp>
      </p:grpSp>
      <p:grpSp>
        <p:nvGrpSpPr>
          <p:cNvPr id="91" name="Group 90"/>
          <p:cNvGrpSpPr/>
          <p:nvPr/>
        </p:nvGrpSpPr>
        <p:grpSpPr>
          <a:xfrm>
            <a:off x="1516174" y="4460725"/>
            <a:ext cx="2545192" cy="659426"/>
            <a:chOff x="1516174" y="5047229"/>
            <a:chExt cx="2545192" cy="659426"/>
          </a:xfrm>
        </p:grpSpPr>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chemeClr val="bg1"/>
                  </a:solidFill>
                </a:rPr>
                <a:t>5</a:t>
              </a:r>
              <a:endParaRPr lang="en-GB" sz="1600" b="1" dirty="0">
                <a:solidFill>
                  <a:schemeClr val="bg1"/>
                </a:solidFill>
              </a:endParaRPr>
            </a:p>
          </p:txBody>
        </p:sp>
        <p:sp>
          <p:nvSpPr>
            <p:cNvPr id="37" name="Rectangle 36"/>
            <p:cNvSpPr>
              <a:spLocks/>
            </p:cNvSpPr>
            <p:nvPr/>
          </p:nvSpPr>
          <p:spPr>
            <a:xfrm>
              <a:off x="1755368" y="5047229"/>
              <a:ext cx="2305998" cy="659426"/>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chemeClr val="tx2"/>
                </a:buClr>
              </a:pPr>
              <a:r>
                <a:rPr lang="en-US" sz="1600" b="1" dirty="0">
                  <a:latin typeface="+mn-lt"/>
                  <a:ea typeface="Arial Unicode MS" pitchFamily="34" charset="-128"/>
                  <a:cs typeface="Arial Unicode MS" pitchFamily="34" charset="-128"/>
                </a:rPr>
                <a:t>Gap analysis &amp; handholding (optional)</a:t>
              </a:r>
            </a:p>
            <a:p>
              <a:pPr defTabSz="895255">
                <a:lnSpc>
                  <a:spcPct val="80000"/>
                </a:lnSpc>
                <a:buClr>
                  <a:schemeClr val="tx2"/>
                </a:buClr>
              </a:pPr>
              <a:r>
                <a:rPr lang="en-US" dirty="0">
                  <a:latin typeface="+mn-lt"/>
                  <a:ea typeface="Arial Unicode MS" pitchFamily="34" charset="-128"/>
                  <a:cs typeface="Arial Unicode MS" pitchFamily="34" charset="-128"/>
                </a:rPr>
                <a:t>Rs. 1,90,000/-</a:t>
              </a:r>
            </a:p>
          </p:txBody>
        </p:sp>
      </p:grpSp>
      <p:grpSp>
        <p:nvGrpSpPr>
          <p:cNvPr id="86" name="Group 85"/>
          <p:cNvGrpSpPr/>
          <p:nvPr/>
        </p:nvGrpSpPr>
        <p:grpSpPr>
          <a:xfrm>
            <a:off x="1516174" y="1147150"/>
            <a:ext cx="2545192" cy="591575"/>
            <a:chOff x="1516174" y="1438694"/>
            <a:chExt cx="2545192" cy="591575"/>
          </a:xfrm>
        </p:grpSpPr>
        <p:sp>
          <p:nvSpPr>
            <p:cNvPr id="40" name="Rectangle 39"/>
            <p:cNvSpPr>
              <a:spLocks/>
            </p:cNvSpPr>
            <p:nvPr/>
          </p:nvSpPr>
          <p:spPr>
            <a:xfrm>
              <a:off x="1516174" y="149550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chemeClr val="bg1"/>
                  </a:solidFill>
                </a:rPr>
                <a:t>1</a:t>
              </a:r>
              <a:endParaRPr lang="en-GB" sz="1600" b="1" dirty="0">
                <a:solidFill>
                  <a:schemeClr val="bg1"/>
                </a:solidFill>
              </a:endParaRPr>
            </a:p>
          </p:txBody>
        </p:sp>
        <p:sp>
          <p:nvSpPr>
            <p:cNvPr id="39" name="Rectangle 38"/>
            <p:cNvSpPr>
              <a:spLocks/>
            </p:cNvSpPr>
            <p:nvPr/>
          </p:nvSpPr>
          <p:spPr>
            <a:xfrm>
              <a:off x="1755368" y="14386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chemeClr val="tx2"/>
                </a:buClr>
              </a:pPr>
              <a:r>
                <a:rPr lang="en-US" b="1" dirty="0">
                  <a:latin typeface="+mn-lt"/>
                  <a:ea typeface="Arial Unicode MS" pitchFamily="34" charset="-128"/>
                  <a:cs typeface="Arial Unicode MS" pitchFamily="34" charset="-128"/>
                </a:rPr>
                <a:t>Registration &amp; Online Self-assessment</a:t>
              </a:r>
              <a:endParaRPr lang="en-US" sz="1600" b="1" dirty="0">
                <a:latin typeface="+mn-lt"/>
                <a:ea typeface="Arial Unicode MS" pitchFamily="34" charset="-128"/>
                <a:cs typeface="Arial Unicode MS" pitchFamily="34" charset="-128"/>
              </a:endParaRPr>
            </a:p>
          </p:txBody>
        </p:sp>
      </p:grpSp>
      <p:grpSp>
        <p:nvGrpSpPr>
          <p:cNvPr id="87" name="Group 86"/>
          <p:cNvGrpSpPr/>
          <p:nvPr/>
        </p:nvGrpSpPr>
        <p:grpSpPr>
          <a:xfrm>
            <a:off x="1516174" y="1876885"/>
            <a:ext cx="2545192" cy="591575"/>
            <a:chOff x="1516174" y="2168429"/>
            <a:chExt cx="2545192" cy="591575"/>
          </a:xfrm>
        </p:grpSpPr>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chemeClr val="bg1"/>
                  </a:solidFill>
                </a:rPr>
                <a:t>2</a:t>
              </a:r>
              <a:endParaRPr lang="en-GB" sz="1600" b="1" dirty="0">
                <a:solidFill>
                  <a:schemeClr val="bg1"/>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chemeClr val="tx2"/>
                </a:buClr>
              </a:pPr>
              <a:r>
                <a:rPr lang="en-US" b="1" dirty="0">
                  <a:latin typeface="+mn-lt"/>
                  <a:ea typeface="Arial Unicode MS" pitchFamily="34" charset="-128"/>
                  <a:cs typeface="Arial Unicode MS" pitchFamily="34" charset="-128"/>
                </a:rPr>
                <a:t>Desktop assessment</a:t>
              </a:r>
            </a:p>
            <a:p>
              <a:pPr defTabSz="895255">
                <a:buClr>
                  <a:schemeClr val="tx2"/>
                </a:buClr>
              </a:pPr>
              <a:r>
                <a:rPr lang="en-US" dirty="0">
                  <a:latin typeface="+mn-lt"/>
                  <a:ea typeface="Arial Unicode MS" pitchFamily="34" charset="-128"/>
                  <a:cs typeface="Arial Unicode MS" pitchFamily="34" charset="-128"/>
                </a:rPr>
                <a:t>Rs. 10,000/- </a:t>
              </a:r>
              <a:endParaRPr lang="en-US" sz="1600" dirty="0">
                <a:latin typeface="+mn-lt"/>
                <a:ea typeface="Arial Unicode MS" pitchFamily="34" charset="-128"/>
                <a:cs typeface="Arial Unicode MS" pitchFamily="34" charset="-128"/>
              </a:endParaRPr>
            </a:p>
          </p:txBody>
        </p:sp>
      </p:grpSp>
      <p:grpSp>
        <p:nvGrpSpPr>
          <p:cNvPr id="92" name="Group 91"/>
          <p:cNvGrpSpPr/>
          <p:nvPr/>
        </p:nvGrpSpPr>
        <p:grpSpPr>
          <a:xfrm>
            <a:off x="1516174" y="5260091"/>
            <a:ext cx="2545192" cy="591575"/>
            <a:chOff x="1516174" y="5817099"/>
            <a:chExt cx="2545192" cy="591575"/>
          </a:xfrm>
        </p:grpSpPr>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chemeClr val="bg1"/>
                  </a:solidFill>
                </a:rPr>
                <a:t>6</a:t>
              </a:r>
              <a:endParaRPr lang="en-GB" sz="1400" b="1" dirty="0">
                <a:solidFill>
                  <a:schemeClr val="bg1"/>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chemeClr val="tx2"/>
                </a:buClr>
              </a:pPr>
              <a:r>
                <a:rPr lang="en-IN" sz="1600" b="1" dirty="0">
                  <a:latin typeface="+mn-lt"/>
                  <a:ea typeface="Arial Unicode MS" pitchFamily="34" charset="-128"/>
                  <a:cs typeface="Arial Unicode MS" pitchFamily="34" charset="-128"/>
                </a:rPr>
                <a:t>Re-assessment/Re-rating</a:t>
              </a:r>
            </a:p>
            <a:p>
              <a:pPr defTabSz="895255">
                <a:buClr>
                  <a:schemeClr val="tx2"/>
                </a:buClr>
              </a:pPr>
              <a:r>
                <a:rPr lang="en-IN" sz="1600" dirty="0">
                  <a:latin typeface="+mn-lt"/>
                  <a:ea typeface="Arial Unicode MS" pitchFamily="34" charset="-128"/>
                  <a:cs typeface="Arial Unicode MS" pitchFamily="34" charset="-128"/>
                </a:rPr>
                <a:t>Rs. 40,000/-</a:t>
              </a:r>
            </a:p>
          </p:txBody>
        </p:sp>
      </p:grpSp>
      <p:grpSp>
        <p:nvGrpSpPr>
          <p:cNvPr id="58" name="Group 57"/>
          <p:cNvGrpSpPr>
            <a:grpSpLocks/>
          </p:cNvGrpSpPr>
          <p:nvPr/>
        </p:nvGrpSpPr>
        <p:grpSpPr>
          <a:xfrm>
            <a:off x="1516175" y="783843"/>
            <a:ext cx="2545191" cy="295208"/>
            <a:chOff x="14252932" y="1275193"/>
            <a:chExt cx="5397500" cy="279907"/>
          </a:xfrm>
        </p:grpSpPr>
        <p:sp>
          <p:nvSpPr>
            <p:cNvPr id="59" name="!RnmA-00537"/>
            <p:cNvSpPr>
              <a:spLocks noChangeArrowheads="1"/>
            </p:cNvSpPr>
            <p:nvPr/>
          </p:nvSpPr>
          <p:spPr bwMode="auto">
            <a:xfrm>
              <a:off x="14252932" y="1275193"/>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sz="1800" b="1" dirty="0">
                  <a:latin typeface="+mn-lt"/>
                </a:rPr>
                <a:t>Total Cost</a:t>
              </a:r>
            </a:p>
          </p:txBody>
        </p:sp>
        <p:cxnSp>
          <p:nvCxnSpPr>
            <p:cNvPr id="60" name="Straight Arrow Connector 59"/>
            <p:cNvCxnSpPr>
              <a:stCxn id="59" idx="4"/>
              <a:endCxn id="59" idx="6"/>
            </p:cNvCxnSpPr>
            <p:nvPr/>
          </p:nvCxnSpPr>
          <p:spPr>
            <a:xfrm>
              <a:off x="14252932" y="1555100"/>
              <a:ext cx="5397500"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a:spLocks/>
          </p:cNvSpPr>
          <p:nvPr/>
        </p:nvSpPr>
        <p:spPr>
          <a:xfrm>
            <a:off x="4161839" y="4495636"/>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t>Micro		Small		Medium</a:t>
            </a:r>
          </a:p>
          <a:p>
            <a:pPr marL="1587" lvl="1" indent="0">
              <a:buClr>
                <a:srgbClr val="0070C0"/>
              </a:buClr>
              <a:buNone/>
            </a:pPr>
            <a:r>
              <a:rPr lang="en-US" b="1" dirty="0"/>
              <a:t>Rs. 38000/- 	Rs. 76000/-	Rs. 95000/-</a:t>
            </a:r>
            <a:r>
              <a:rPr lang="en-US" dirty="0"/>
              <a:t> </a:t>
            </a:r>
          </a:p>
        </p:txBody>
      </p:sp>
      <p:sp>
        <p:nvSpPr>
          <p:cNvPr id="79" name="Rounded Rectangle 78"/>
          <p:cNvSpPr/>
          <p:nvPr/>
        </p:nvSpPr>
        <p:spPr>
          <a:xfrm>
            <a:off x="172517" y="5969369"/>
            <a:ext cx="8852215" cy="758974"/>
          </a:xfrm>
          <a:prstGeom prst="roundRect">
            <a:avLst/>
          </a:prstGeom>
          <a:solidFill>
            <a:schemeClr val="bg1"/>
          </a:solidFill>
          <a:ln w="38100">
            <a:solidFill>
              <a:schemeClr val="accent3"/>
            </a:solidFill>
          </a:ln>
        </p:spPr>
        <p:txBody>
          <a:bodyPr wrap="square" lIns="72009" tIns="72009" rIns="72009" bIns="72009" anchor="ctr" anchorCtr="0">
            <a:noAutofit/>
          </a:bodyPr>
          <a:lstStyle/>
          <a:p>
            <a:pPr marL="285750" indent="-285750" algn="ctr">
              <a:buFont typeface="Arial" panose="020B0604020202020204" pitchFamily="34" charset="0"/>
              <a:buChar char="•"/>
            </a:pPr>
            <a:r>
              <a:rPr lang="en-US" sz="1400" b="1" dirty="0">
                <a:solidFill>
                  <a:srgbClr val="000000"/>
                </a:solidFill>
              </a:rPr>
              <a:t>Additional Subsidy of 5%  for MSMEs owned by SC/ST/Women &amp; MSMEs located in NER and J&amp;K</a:t>
            </a:r>
          </a:p>
          <a:p>
            <a:pPr marL="285750" indent="-285750" algn="ctr">
              <a:buFont typeface="Arial" panose="020B0604020202020204" pitchFamily="34" charset="0"/>
              <a:buChar char="•"/>
            </a:pPr>
            <a:r>
              <a:rPr lang="en-US" sz="1400" b="1" dirty="0">
                <a:solidFill>
                  <a:srgbClr val="000000"/>
                </a:solidFill>
              </a:rPr>
              <a:t>Certification Costs are included in Site-assessment, Defence Rating and Re-assessment components</a:t>
            </a:r>
          </a:p>
          <a:p>
            <a:pPr marL="285750" indent="-285750" algn="ctr">
              <a:buFont typeface="Arial" panose="020B0604020202020204" pitchFamily="34" charset="0"/>
              <a:buChar char="•"/>
            </a:pPr>
            <a:r>
              <a:rPr lang="en-US" sz="1400" b="1" dirty="0">
                <a:solidFill>
                  <a:srgbClr val="000000"/>
                </a:solidFill>
              </a:rPr>
              <a:t>Surveillance Fee to be paid by MSMEs will be decided in due course</a:t>
            </a:r>
          </a:p>
        </p:txBody>
      </p:sp>
      <p:sp>
        <p:nvSpPr>
          <p:cNvPr id="80" name="Rectangle 12"/>
          <p:cNvSpPr txBox="1">
            <a:spLocks/>
          </p:cNvSpPr>
          <p:nvPr/>
        </p:nvSpPr>
        <p:spPr>
          <a:xfrm>
            <a:off x="4161841" y="1898009"/>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t>Micro		Small		Medium</a:t>
            </a:r>
          </a:p>
          <a:p>
            <a:pPr marL="1587" lvl="1" indent="0">
              <a:buClr>
                <a:srgbClr val="0070C0"/>
              </a:buClr>
              <a:buNone/>
            </a:pPr>
            <a:r>
              <a:rPr lang="en-US" b="1" dirty="0"/>
              <a:t>Rs. 2000/-	Rs. 4000/-	Rs. 5000/-</a:t>
            </a:r>
            <a:r>
              <a:rPr lang="en-US" dirty="0"/>
              <a:t> </a:t>
            </a:r>
          </a:p>
        </p:txBody>
      </p:sp>
      <p:sp>
        <p:nvSpPr>
          <p:cNvPr id="81" name="Rectangle 12"/>
          <p:cNvSpPr txBox="1">
            <a:spLocks/>
          </p:cNvSpPr>
          <p:nvPr/>
        </p:nvSpPr>
        <p:spPr>
          <a:xfrm>
            <a:off x="4161837" y="1156065"/>
            <a:ext cx="4862891"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t>Micro		Small		Medium</a:t>
            </a:r>
          </a:p>
          <a:p>
            <a:pPr marL="1587" lvl="1" indent="0">
              <a:buClr>
                <a:srgbClr val="0070C0"/>
              </a:buClr>
              <a:buNone/>
            </a:pPr>
            <a:r>
              <a:rPr lang="en-US" b="1" dirty="0"/>
              <a:t>No Cost		No Cost		No Cost</a:t>
            </a:r>
            <a:endParaRPr lang="en-US" dirty="0"/>
          </a:p>
        </p:txBody>
      </p:sp>
      <p:sp>
        <p:nvSpPr>
          <p:cNvPr id="83" name="Rectangle 12"/>
          <p:cNvSpPr txBox="1">
            <a:spLocks/>
          </p:cNvSpPr>
          <p:nvPr/>
        </p:nvSpPr>
        <p:spPr>
          <a:xfrm>
            <a:off x="4161835" y="5254627"/>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t>Micro		Small		Medium</a:t>
            </a:r>
          </a:p>
          <a:p>
            <a:pPr marL="1587" lvl="1" indent="0">
              <a:buClr>
                <a:srgbClr val="0070C0"/>
              </a:buClr>
              <a:buNone/>
            </a:pPr>
            <a:r>
              <a:rPr lang="en-US" b="1" dirty="0"/>
              <a:t>Rs. 8000/-	Rs. 16000/- 	Rs. 20000/-</a:t>
            </a:r>
            <a:r>
              <a:rPr lang="en-US" dirty="0"/>
              <a:t> </a:t>
            </a:r>
          </a:p>
        </p:txBody>
      </p:sp>
      <p:sp>
        <p:nvSpPr>
          <p:cNvPr id="53" name="Rectangle 52"/>
          <p:cNvSpPr>
            <a:spLocks/>
          </p:cNvSpPr>
          <p:nvPr/>
        </p:nvSpPr>
        <p:spPr>
          <a:xfrm>
            <a:off x="172517" y="3249703"/>
            <a:ext cx="3888849" cy="369360"/>
          </a:xfrm>
          <a:prstGeom prst="rect">
            <a:avLst/>
          </a:prstGeom>
          <a:solidFill>
            <a:srgbClr val="00B0F0"/>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algn="r" defTabSz="895255">
              <a:buClr>
                <a:schemeClr val="tx2"/>
              </a:buClr>
            </a:pPr>
            <a:r>
              <a:rPr lang="en-IN" sz="1400" b="1" dirty="0">
                <a:solidFill>
                  <a:schemeClr val="bg1"/>
                </a:solidFill>
                <a:latin typeface="+mn-lt"/>
                <a:ea typeface="Arial Unicode MS" pitchFamily="34" charset="-128"/>
                <a:cs typeface="Arial Unicode MS" pitchFamily="34" charset="-128"/>
              </a:rPr>
              <a:t>TOTAL ASSESSMENT COST to MSME </a:t>
            </a:r>
            <a:endParaRPr lang="en-IN" dirty="0">
              <a:solidFill>
                <a:schemeClr val="bg1"/>
              </a:solidFill>
              <a:latin typeface="+mn-lt"/>
              <a:ea typeface="Arial Unicode MS" pitchFamily="34" charset="-128"/>
              <a:cs typeface="Arial Unicode MS" pitchFamily="34" charset="-128"/>
            </a:endParaRPr>
          </a:p>
        </p:txBody>
      </p:sp>
      <p:sp>
        <p:nvSpPr>
          <p:cNvPr id="54" name="Rectangle 12"/>
          <p:cNvSpPr txBox="1">
            <a:spLocks/>
          </p:cNvSpPr>
          <p:nvPr/>
        </p:nvSpPr>
        <p:spPr>
          <a:xfrm>
            <a:off x="4161835" y="3253428"/>
            <a:ext cx="4862893" cy="359529"/>
          </a:xfrm>
          <a:prstGeom prst="rect">
            <a:avLst/>
          </a:prstGeom>
          <a:solidFill>
            <a:srgbClr val="00B0F0"/>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b="1" dirty="0">
                <a:solidFill>
                  <a:schemeClr val="bg1"/>
                </a:solidFill>
              </a:rPr>
              <a:t>Rs. 18000/-	Rs. 36000/- 	Rs. 45000/-</a:t>
            </a:r>
            <a:r>
              <a:rPr lang="en-US" dirty="0">
                <a:solidFill>
                  <a:schemeClr val="bg1"/>
                </a:solidFill>
              </a:rPr>
              <a:t> </a:t>
            </a:r>
          </a:p>
        </p:txBody>
      </p:sp>
      <p:sp>
        <p:nvSpPr>
          <p:cNvPr id="61" name="Oval 60"/>
          <p:cNvSpPr/>
          <p:nvPr/>
        </p:nvSpPr>
        <p:spPr>
          <a:xfrm>
            <a:off x="98155" y="4066624"/>
            <a:ext cx="1387728" cy="136708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chemeClr val="bg1"/>
                </a:solidFill>
              </a:rPr>
              <a:t>Defence </a:t>
            </a:r>
          </a:p>
          <a:p>
            <a:pPr algn="ctr"/>
            <a:r>
              <a:rPr lang="en-US" sz="1200" b="1" dirty="0">
                <a:solidFill>
                  <a:schemeClr val="bg1"/>
                </a:solidFill>
              </a:rPr>
              <a:t>Assessment,</a:t>
            </a:r>
          </a:p>
          <a:p>
            <a:pPr algn="ctr"/>
            <a:r>
              <a:rPr lang="en-US" sz="1200" b="1" dirty="0">
                <a:solidFill>
                  <a:schemeClr val="bg1"/>
                </a:solidFill>
              </a:rPr>
              <a:t>Consulting </a:t>
            </a:r>
          </a:p>
          <a:p>
            <a:pPr algn="ctr"/>
            <a:r>
              <a:rPr lang="en-US" sz="1200" b="1" dirty="0">
                <a:solidFill>
                  <a:schemeClr val="bg1"/>
                </a:solidFill>
              </a:rPr>
              <a:t>&amp; Re-</a:t>
            </a:r>
          </a:p>
          <a:p>
            <a:pPr algn="ctr"/>
            <a:r>
              <a:rPr lang="en-US" sz="1200" b="1" dirty="0">
                <a:solidFill>
                  <a:schemeClr val="bg1"/>
                </a:solidFill>
              </a:rPr>
              <a:t>Assessment</a:t>
            </a:r>
          </a:p>
        </p:txBody>
      </p:sp>
      <p:sp>
        <p:nvSpPr>
          <p:cNvPr id="48" name="Rectangle 12"/>
          <p:cNvSpPr txBox="1">
            <a:spLocks/>
          </p:cNvSpPr>
          <p:nvPr/>
        </p:nvSpPr>
        <p:spPr>
          <a:xfrm>
            <a:off x="4161837" y="3718665"/>
            <a:ext cx="4862893"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t>Micro		Small		Medium</a:t>
            </a:r>
          </a:p>
          <a:p>
            <a:pPr marL="1587" lvl="1" indent="0">
              <a:buClr>
                <a:srgbClr val="0070C0"/>
              </a:buClr>
              <a:buNone/>
            </a:pPr>
            <a:r>
              <a:rPr lang="en-US" b="1" dirty="0"/>
              <a:t>Rs. 8000/-	Rs. 16000/- 	Rs. 20000/-</a:t>
            </a:r>
            <a:r>
              <a:rPr lang="en-US" dirty="0"/>
              <a:t> </a:t>
            </a:r>
          </a:p>
        </p:txBody>
      </p:sp>
      <p:grpSp>
        <p:nvGrpSpPr>
          <p:cNvPr id="49" name="Group 48"/>
          <p:cNvGrpSpPr/>
          <p:nvPr/>
        </p:nvGrpSpPr>
        <p:grpSpPr>
          <a:xfrm>
            <a:off x="1516174" y="3730254"/>
            <a:ext cx="2545192" cy="591575"/>
            <a:chOff x="1516174" y="3627899"/>
            <a:chExt cx="2545192" cy="591575"/>
          </a:xfrm>
        </p:grpSpPr>
        <p:sp>
          <p:nvSpPr>
            <p:cNvPr id="50" name="Rectangle 49"/>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chemeClr val="bg1"/>
                  </a:solidFill>
                </a:rPr>
                <a:t>4</a:t>
              </a:r>
              <a:endParaRPr lang="en-GB" sz="1600" b="1" dirty="0">
                <a:solidFill>
                  <a:schemeClr val="bg1"/>
                </a:solidFill>
              </a:endParaRPr>
            </a:p>
          </p:txBody>
        </p:sp>
        <p:sp>
          <p:nvSpPr>
            <p:cNvPr id="51" name="Rectangle 50"/>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chemeClr val="tx2"/>
                </a:buClr>
              </a:pPr>
              <a:r>
                <a:rPr lang="en-IN" sz="1500" b="1" dirty="0">
                  <a:latin typeface="+mn-lt"/>
                  <a:ea typeface="Arial Unicode MS" pitchFamily="34" charset="-128"/>
                  <a:cs typeface="Arial Unicode MS" pitchFamily="34" charset="-128"/>
                </a:rPr>
                <a:t>Additional Defence Rating</a:t>
              </a:r>
            </a:p>
            <a:p>
              <a:pPr defTabSz="895255">
                <a:buClr>
                  <a:schemeClr val="tx2"/>
                </a:buClr>
              </a:pPr>
              <a:r>
                <a:rPr lang="en-IN" dirty="0">
                  <a:latin typeface="+mn-lt"/>
                  <a:ea typeface="Arial Unicode MS" pitchFamily="34" charset="-128"/>
                  <a:cs typeface="Arial Unicode MS" pitchFamily="34" charset="-128"/>
                </a:rPr>
                <a:t>Rs. 40,000/-</a:t>
              </a:r>
            </a:p>
          </p:txBody>
        </p:sp>
      </p:grpSp>
      <p:sp>
        <p:nvSpPr>
          <p:cNvPr id="7" name="Rectangle 6"/>
          <p:cNvSpPr/>
          <p:nvPr/>
        </p:nvSpPr>
        <p:spPr>
          <a:xfrm>
            <a:off x="1743176" y="2580198"/>
            <a:ext cx="1775366" cy="584775"/>
          </a:xfrm>
          <a:prstGeom prst="rect">
            <a:avLst/>
          </a:prstGeom>
        </p:spPr>
        <p:txBody>
          <a:bodyPr wrap="square">
            <a:spAutoFit/>
          </a:bodyPr>
          <a:lstStyle/>
          <a:p>
            <a:r>
              <a:rPr lang="en-IN" b="1" dirty="0">
                <a:latin typeface="+mn-lt"/>
                <a:ea typeface="Arial Unicode MS" pitchFamily="34" charset="-128"/>
                <a:cs typeface="Arial Unicode MS" pitchFamily="34" charset="-128"/>
              </a:rPr>
              <a:t>Site assessment</a:t>
            </a:r>
          </a:p>
          <a:p>
            <a:r>
              <a:rPr lang="en-IN" dirty="0">
                <a:latin typeface="+mn-lt"/>
                <a:ea typeface="Arial Unicode MS" pitchFamily="34" charset="-128"/>
                <a:cs typeface="Arial Unicode MS" pitchFamily="34" charset="-128"/>
              </a:rPr>
              <a:t>Rs. 80,000/-</a:t>
            </a:r>
          </a:p>
        </p:txBody>
      </p:sp>
    </p:spTree>
    <p:extLst>
      <p:ext uri="{BB962C8B-B14F-4D97-AF65-F5344CB8AC3E}">
        <p14:creationId xmlns:p14="http://schemas.microsoft.com/office/powerpoint/2010/main" val="86056253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58"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72515" y="192264"/>
            <a:ext cx="6996687" cy="292388"/>
          </a:xfrm>
        </p:spPr>
        <p:txBody>
          <a:bodyPr>
            <a:noAutofit/>
          </a:bodyPr>
          <a:lstStyle/>
          <a:p>
            <a:r>
              <a:rPr lang="en-US" sz="2800" dirty="0"/>
              <a:t>FINANCIAL ASSISTANCE - Conditions</a:t>
            </a:r>
            <a:endParaRPr lang="en-GB" sz="2800" b="0" dirty="0"/>
          </a:p>
        </p:txBody>
      </p:sp>
      <p:grpSp>
        <p:nvGrpSpPr>
          <p:cNvPr id="78" name="Group 77"/>
          <p:cNvGrpSpPr>
            <a:grpSpLocks/>
          </p:cNvGrpSpPr>
          <p:nvPr/>
        </p:nvGrpSpPr>
        <p:grpSpPr>
          <a:xfrm>
            <a:off x="2887628" y="1990791"/>
            <a:ext cx="5741698" cy="295209"/>
            <a:chOff x="14252932" y="1364584"/>
            <a:chExt cx="6959141" cy="295209"/>
          </a:xfrm>
        </p:grpSpPr>
        <p:sp>
          <p:nvSpPr>
            <p:cNvPr id="16" name="!RnmA-00537"/>
            <p:cNvSpPr>
              <a:spLocks noChangeArrowheads="1"/>
            </p:cNvSpPr>
            <p:nvPr/>
          </p:nvSpPr>
          <p:spPr bwMode="auto">
            <a:xfrm>
              <a:off x="14252932" y="1364584"/>
              <a:ext cx="5397500" cy="29520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Subsidy Details </a:t>
              </a:r>
            </a:p>
          </p:txBody>
        </p:sp>
        <p:cxnSp>
          <p:nvCxnSpPr>
            <p:cNvPr id="77" name="Straight Arrow Connector 76"/>
            <p:cNvCxnSpPr>
              <a:stCxn id="16" idx="4"/>
            </p:cNvCxnSpPr>
            <p:nvPr/>
          </p:nvCxnSpPr>
          <p:spPr>
            <a:xfrm flipV="1">
              <a:off x="14252932" y="1652935"/>
              <a:ext cx="6959141" cy="6858"/>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172517" y="3675625"/>
            <a:ext cx="8456809" cy="591575"/>
            <a:chOff x="1516174" y="2606620"/>
            <a:chExt cx="8456809" cy="591575"/>
          </a:xfrm>
        </p:grpSpPr>
        <p:sp>
          <p:nvSpPr>
            <p:cNvPr id="20" name="Rectangle 12"/>
            <p:cNvSpPr txBox="1">
              <a:spLocks/>
            </p:cNvSpPr>
            <p:nvPr/>
          </p:nvSpPr>
          <p:spPr>
            <a:xfrm>
              <a:off x="4161839" y="2606620"/>
              <a:ext cx="5811144"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rPr>
                <a:t>Subsidy provided to MSME irrespective of outcome</a:t>
              </a:r>
            </a:p>
            <a:p>
              <a:pPr marL="1587" lvl="1" indent="0">
                <a:buClr>
                  <a:srgbClr val="0070C0"/>
                </a:buClr>
                <a:buFont typeface="Arial" charset="0"/>
                <a:buNone/>
              </a:pPr>
              <a:endParaRPr lang="en-US" dirty="0">
                <a:solidFill>
                  <a:srgbClr val="000000"/>
                </a:solidFill>
              </a:endParaRPr>
            </a:p>
          </p:txBody>
        </p:sp>
        <p:sp>
          <p:nvSpPr>
            <p:cNvPr id="66" name="Rectangle 65"/>
            <p:cNvSpPr>
              <a:spLocks/>
            </p:cNvSpPr>
            <p:nvPr/>
          </p:nvSpPr>
          <p:spPr>
            <a:xfrm>
              <a:off x="1516174" y="266343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3</a:t>
              </a:r>
              <a:endParaRPr lang="en-GB" sz="1600" b="1" dirty="0">
                <a:solidFill>
                  <a:srgbClr val="FFFFFF"/>
                </a:solidFill>
              </a:endParaRPr>
            </a:p>
          </p:txBody>
        </p:sp>
        <p:sp>
          <p:nvSpPr>
            <p:cNvPr id="31" name="Rectangle 30"/>
            <p:cNvSpPr>
              <a:spLocks/>
            </p:cNvSpPr>
            <p:nvPr/>
          </p:nvSpPr>
          <p:spPr>
            <a:xfrm>
              <a:off x="1755368" y="2606620"/>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endParaRPr lang="en-US" dirty="0">
                <a:solidFill>
                  <a:srgbClr val="000000"/>
                </a:solidFill>
                <a:ea typeface="Arial Unicode MS" pitchFamily="34" charset="-128"/>
                <a:cs typeface="Arial Unicode MS" pitchFamily="34" charset="-128"/>
              </a:endParaRPr>
            </a:p>
          </p:txBody>
        </p:sp>
      </p:grpSp>
      <p:grpSp>
        <p:nvGrpSpPr>
          <p:cNvPr id="91" name="Group 90"/>
          <p:cNvGrpSpPr/>
          <p:nvPr/>
        </p:nvGrpSpPr>
        <p:grpSpPr>
          <a:xfrm>
            <a:off x="172515" y="4971025"/>
            <a:ext cx="2545192" cy="591575"/>
            <a:chOff x="1516174" y="5087369"/>
            <a:chExt cx="2545192" cy="591575"/>
          </a:xfrm>
        </p:grpSpPr>
        <p:sp>
          <p:nvSpPr>
            <p:cNvPr id="69" name="Rectangle 68"/>
            <p:cNvSpPr>
              <a:spLocks/>
            </p:cNvSpPr>
            <p:nvPr/>
          </p:nvSpPr>
          <p:spPr>
            <a:xfrm>
              <a:off x="1516174" y="5144176"/>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5</a:t>
              </a:r>
              <a:endParaRPr lang="en-GB" sz="1600" b="1" dirty="0">
                <a:solidFill>
                  <a:srgbClr val="FFFFFF"/>
                </a:solidFill>
              </a:endParaRPr>
            </a:p>
          </p:txBody>
        </p:sp>
        <p:sp>
          <p:nvSpPr>
            <p:cNvPr id="37" name="Rectangle 36"/>
            <p:cNvSpPr>
              <a:spLocks/>
            </p:cNvSpPr>
            <p:nvPr/>
          </p:nvSpPr>
          <p:spPr>
            <a:xfrm>
              <a:off x="1755368" y="508736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lnSpc>
                  <a:spcPct val="80000"/>
                </a:lnSpc>
                <a:buClr>
                  <a:srgbClr val="000000"/>
                </a:buClr>
              </a:pPr>
              <a:r>
                <a:rPr lang="en-US" sz="1600" b="1" dirty="0">
                  <a:solidFill>
                    <a:srgbClr val="000000"/>
                  </a:solidFill>
                  <a:ea typeface="Arial Unicode MS" pitchFamily="34" charset="-128"/>
                  <a:cs typeface="Arial Unicode MS" pitchFamily="34" charset="-128"/>
                </a:rPr>
                <a:t>Gap analysis &amp; handholding (optional)</a:t>
              </a:r>
            </a:p>
            <a:p>
              <a:pPr defTabSz="895255">
                <a:lnSpc>
                  <a:spcPct val="80000"/>
                </a:lnSpc>
                <a:buClr>
                  <a:srgbClr val="000000"/>
                </a:buClr>
              </a:pPr>
              <a:r>
                <a:rPr lang="en-US" sz="1600" dirty="0">
                  <a:solidFill>
                    <a:srgbClr val="000000"/>
                  </a:solidFill>
                  <a:ea typeface="Arial Unicode MS" pitchFamily="34" charset="-128"/>
                  <a:cs typeface="Arial Unicode MS" pitchFamily="34" charset="-128"/>
                </a:rPr>
                <a:t>Rs. 1,90,000/-</a:t>
              </a:r>
            </a:p>
          </p:txBody>
        </p:sp>
      </p:grpSp>
      <p:grpSp>
        <p:nvGrpSpPr>
          <p:cNvPr id="86" name="Group 85"/>
          <p:cNvGrpSpPr/>
          <p:nvPr/>
        </p:nvGrpSpPr>
        <p:grpSpPr>
          <a:xfrm>
            <a:off x="172519" y="2381588"/>
            <a:ext cx="2545192" cy="591575"/>
            <a:chOff x="1516174" y="1591094"/>
            <a:chExt cx="2545192" cy="591575"/>
          </a:xfrm>
        </p:grpSpPr>
        <p:sp>
          <p:nvSpPr>
            <p:cNvPr id="40" name="Rectangle 39"/>
            <p:cNvSpPr>
              <a:spLocks/>
            </p:cNvSpPr>
            <p:nvPr/>
          </p:nvSpPr>
          <p:spPr>
            <a:xfrm>
              <a:off x="1516174" y="1627155"/>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1</a:t>
              </a:r>
              <a:endParaRPr lang="en-GB" sz="1600" b="1" dirty="0">
                <a:solidFill>
                  <a:srgbClr val="FFFFFF"/>
                </a:solidFill>
              </a:endParaRPr>
            </a:p>
          </p:txBody>
        </p:sp>
        <p:sp>
          <p:nvSpPr>
            <p:cNvPr id="39" name="Rectangle 38"/>
            <p:cNvSpPr>
              <a:spLocks/>
            </p:cNvSpPr>
            <p:nvPr/>
          </p:nvSpPr>
          <p:spPr>
            <a:xfrm>
              <a:off x="1755368" y="1591094"/>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700" b="1" dirty="0">
                  <a:solidFill>
                    <a:srgbClr val="000000"/>
                  </a:solidFill>
                  <a:ea typeface="Arial Unicode MS" pitchFamily="34" charset="-128"/>
                  <a:cs typeface="Arial Unicode MS" pitchFamily="34" charset="-128"/>
                </a:rPr>
                <a:t>Registration &amp; Online Self-assessment</a:t>
              </a:r>
            </a:p>
          </p:txBody>
        </p:sp>
      </p:grpSp>
      <p:grpSp>
        <p:nvGrpSpPr>
          <p:cNvPr id="87" name="Group 86"/>
          <p:cNvGrpSpPr/>
          <p:nvPr/>
        </p:nvGrpSpPr>
        <p:grpSpPr>
          <a:xfrm>
            <a:off x="172519" y="3048000"/>
            <a:ext cx="2545192" cy="591575"/>
            <a:chOff x="1516174" y="2168429"/>
            <a:chExt cx="2545192" cy="591575"/>
          </a:xfrm>
        </p:grpSpPr>
        <p:sp>
          <p:nvSpPr>
            <p:cNvPr id="65" name="Rectangle 64"/>
            <p:cNvSpPr>
              <a:spLocks/>
            </p:cNvSpPr>
            <p:nvPr/>
          </p:nvSpPr>
          <p:spPr>
            <a:xfrm>
              <a:off x="1516174" y="2225240"/>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2</a:t>
              </a:r>
              <a:endParaRPr lang="en-GB" sz="1600" b="1" dirty="0">
                <a:solidFill>
                  <a:srgbClr val="FFFFFF"/>
                </a:solidFill>
              </a:endParaRPr>
            </a:p>
          </p:txBody>
        </p:sp>
        <p:sp>
          <p:nvSpPr>
            <p:cNvPr id="41" name="Rectangle 40"/>
            <p:cNvSpPr>
              <a:spLocks/>
            </p:cNvSpPr>
            <p:nvPr/>
          </p:nvSpPr>
          <p:spPr>
            <a:xfrm>
              <a:off x="1755368" y="216842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US" sz="1600" b="1" dirty="0">
                  <a:solidFill>
                    <a:srgbClr val="000000"/>
                  </a:solidFill>
                  <a:ea typeface="Arial Unicode MS" pitchFamily="34" charset="-128"/>
                  <a:cs typeface="Arial Unicode MS" pitchFamily="34" charset="-128"/>
                </a:rPr>
                <a:t>Desktop assessment</a:t>
              </a:r>
            </a:p>
            <a:p>
              <a:pPr defTabSz="895255">
                <a:buClr>
                  <a:srgbClr val="000000"/>
                </a:buClr>
              </a:pPr>
              <a:r>
                <a:rPr lang="en-US" sz="1600" dirty="0">
                  <a:solidFill>
                    <a:srgbClr val="000000"/>
                  </a:solidFill>
                  <a:ea typeface="Arial Unicode MS" pitchFamily="34" charset="-128"/>
                  <a:cs typeface="Arial Unicode MS" pitchFamily="34" charset="-128"/>
                </a:rPr>
                <a:t>Rs. 10,000/- </a:t>
              </a:r>
              <a:endParaRPr lang="en-US" sz="1400" dirty="0">
                <a:solidFill>
                  <a:srgbClr val="000000"/>
                </a:solidFill>
                <a:ea typeface="Arial Unicode MS" pitchFamily="34" charset="-128"/>
                <a:cs typeface="Arial Unicode MS" pitchFamily="34" charset="-128"/>
              </a:endParaRPr>
            </a:p>
          </p:txBody>
        </p:sp>
      </p:grpSp>
      <p:grpSp>
        <p:nvGrpSpPr>
          <p:cNvPr id="92" name="Group 91"/>
          <p:cNvGrpSpPr/>
          <p:nvPr/>
        </p:nvGrpSpPr>
        <p:grpSpPr>
          <a:xfrm>
            <a:off x="172515" y="5677706"/>
            <a:ext cx="2545192" cy="875494"/>
            <a:chOff x="1516174" y="5817099"/>
            <a:chExt cx="2545192" cy="591575"/>
          </a:xfrm>
        </p:grpSpPr>
        <p:sp>
          <p:nvSpPr>
            <p:cNvPr id="70" name="Rectangle 69"/>
            <p:cNvSpPr>
              <a:spLocks/>
            </p:cNvSpPr>
            <p:nvPr/>
          </p:nvSpPr>
          <p:spPr>
            <a:xfrm>
              <a:off x="1516174" y="5873911"/>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b="1" dirty="0">
                  <a:solidFill>
                    <a:srgbClr val="FFFFFF"/>
                  </a:solidFill>
                </a:rPr>
                <a:t>6</a:t>
              </a:r>
              <a:endParaRPr lang="en-GB" sz="1600" b="1" dirty="0">
                <a:solidFill>
                  <a:srgbClr val="FFFFFF"/>
                </a:solidFill>
              </a:endParaRPr>
            </a:p>
          </p:txBody>
        </p:sp>
        <p:sp>
          <p:nvSpPr>
            <p:cNvPr id="43" name="Rectangle 42"/>
            <p:cNvSpPr>
              <a:spLocks/>
            </p:cNvSpPr>
            <p:nvPr/>
          </p:nvSpPr>
          <p:spPr>
            <a:xfrm>
              <a:off x="1755368" y="58170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600" b="1" dirty="0">
                  <a:solidFill>
                    <a:srgbClr val="000000"/>
                  </a:solidFill>
                  <a:ea typeface="Arial Unicode MS" pitchFamily="34" charset="-128"/>
                  <a:cs typeface="Arial Unicode MS" pitchFamily="34" charset="-128"/>
                </a:rPr>
                <a:t>Re-assessment/</a:t>
              </a:r>
            </a:p>
            <a:p>
              <a:pPr defTabSz="895255">
                <a:buClr>
                  <a:srgbClr val="000000"/>
                </a:buClr>
              </a:pPr>
              <a:r>
                <a:rPr lang="en-IN" sz="1600" b="1" dirty="0">
                  <a:solidFill>
                    <a:srgbClr val="000000"/>
                  </a:solidFill>
                  <a:ea typeface="Arial Unicode MS" pitchFamily="34" charset="-128"/>
                  <a:cs typeface="Arial Unicode MS" pitchFamily="34" charset="-128"/>
                </a:rPr>
                <a:t>Re-rating*</a:t>
              </a:r>
            </a:p>
            <a:p>
              <a:pPr defTabSz="895255">
                <a:buClr>
                  <a:srgbClr val="000000"/>
                </a:buClr>
              </a:pPr>
              <a:r>
                <a:rPr lang="en-IN" sz="1600" dirty="0">
                  <a:solidFill>
                    <a:srgbClr val="000000"/>
                  </a:solidFill>
                  <a:ea typeface="Arial Unicode MS" pitchFamily="34" charset="-128"/>
                  <a:cs typeface="Arial Unicode MS" pitchFamily="34" charset="-128"/>
                </a:rPr>
                <a:t>Rs. 40,000/-</a:t>
              </a:r>
            </a:p>
          </p:txBody>
        </p:sp>
      </p:grpSp>
      <p:grpSp>
        <p:nvGrpSpPr>
          <p:cNvPr id="58" name="Group 57"/>
          <p:cNvGrpSpPr>
            <a:grpSpLocks/>
          </p:cNvGrpSpPr>
          <p:nvPr/>
        </p:nvGrpSpPr>
        <p:grpSpPr>
          <a:xfrm>
            <a:off x="411710" y="1990792"/>
            <a:ext cx="2545191" cy="295209"/>
            <a:chOff x="11910729" y="1387661"/>
            <a:chExt cx="5397500" cy="279908"/>
          </a:xfrm>
        </p:grpSpPr>
        <p:sp>
          <p:nvSpPr>
            <p:cNvPr id="59" name="!RnmA-00537"/>
            <p:cNvSpPr>
              <a:spLocks noChangeArrowheads="1"/>
            </p:cNvSpPr>
            <p:nvPr/>
          </p:nvSpPr>
          <p:spPr bwMode="auto">
            <a:xfrm>
              <a:off x="11910729" y="1387661"/>
              <a:ext cx="5397500" cy="27990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034" anchor="b" anchorCtr="0">
              <a:spAutoFit/>
            </a:bodyPr>
            <a:lstStyle/>
            <a:p>
              <a:r>
                <a:rPr lang="en-US" b="1" dirty="0">
                  <a:solidFill>
                    <a:srgbClr val="000000"/>
                  </a:solidFill>
                </a:rPr>
                <a:t>Activity</a:t>
              </a:r>
            </a:p>
          </p:txBody>
        </p:sp>
        <p:cxnSp>
          <p:nvCxnSpPr>
            <p:cNvPr id="60" name="Straight Arrow Connector 59"/>
            <p:cNvCxnSpPr>
              <a:stCxn id="59" idx="4"/>
            </p:cNvCxnSpPr>
            <p:nvPr/>
          </p:nvCxnSpPr>
          <p:spPr>
            <a:xfrm>
              <a:off x="11910729" y="1667569"/>
              <a:ext cx="4890249" cy="0"/>
            </a:xfrm>
            <a:prstGeom prst="straightConnector1">
              <a:avLst/>
            </a:prstGeom>
            <a:ln w="19050" cmpd="sng">
              <a:solidFill>
                <a:schemeClr val="hlink"/>
              </a:solidFill>
            </a:ln>
          </p:spPr>
          <p:style>
            <a:lnRef idx="1">
              <a:schemeClr val="accent1"/>
            </a:lnRef>
            <a:fillRef idx="0">
              <a:schemeClr val="accent1"/>
            </a:fillRef>
            <a:effectRef idx="0">
              <a:schemeClr val="accent1"/>
            </a:effectRef>
            <a:fontRef idx="minor">
              <a:schemeClr val="tx1"/>
            </a:fontRef>
          </p:style>
        </p:cxnSp>
      </p:grpSp>
      <p:sp>
        <p:nvSpPr>
          <p:cNvPr id="76" name="Rectangle 12"/>
          <p:cNvSpPr txBox="1">
            <a:spLocks/>
          </p:cNvSpPr>
          <p:nvPr/>
        </p:nvSpPr>
        <p:spPr>
          <a:xfrm>
            <a:off x="2818180" y="4971025"/>
            <a:ext cx="5811146"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only those MSMEs which have achieved minimum Bronze rating after Site Assessment</a:t>
            </a:r>
          </a:p>
        </p:txBody>
      </p:sp>
      <p:sp>
        <p:nvSpPr>
          <p:cNvPr id="80" name="Rectangle 12"/>
          <p:cNvSpPr txBox="1">
            <a:spLocks/>
          </p:cNvSpPr>
          <p:nvPr/>
        </p:nvSpPr>
        <p:spPr>
          <a:xfrm>
            <a:off x="2818186" y="3048000"/>
            <a:ext cx="5811140"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Subsidy provided to MSME irrespective of outcome</a:t>
            </a:r>
          </a:p>
        </p:txBody>
      </p:sp>
      <p:sp>
        <p:nvSpPr>
          <p:cNvPr id="81" name="Rectangle 12"/>
          <p:cNvSpPr txBox="1">
            <a:spLocks/>
          </p:cNvSpPr>
          <p:nvPr/>
        </p:nvSpPr>
        <p:spPr>
          <a:xfrm>
            <a:off x="2818182" y="2438400"/>
            <a:ext cx="5811144"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Font typeface="Arial" charset="0"/>
              <a:buNone/>
            </a:pPr>
            <a:r>
              <a:rPr lang="en-US" dirty="0">
                <a:solidFill>
                  <a:srgbClr val="000000"/>
                </a:solidFill>
              </a:rPr>
              <a:t>NO COST to MSME</a:t>
            </a:r>
          </a:p>
        </p:txBody>
      </p:sp>
      <p:sp>
        <p:nvSpPr>
          <p:cNvPr id="83" name="Rectangle 12"/>
          <p:cNvSpPr txBox="1">
            <a:spLocks/>
          </p:cNvSpPr>
          <p:nvPr/>
        </p:nvSpPr>
        <p:spPr>
          <a:xfrm>
            <a:off x="2818176" y="5715000"/>
            <a:ext cx="5811150" cy="880958"/>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rPr>
              <a:t>Subsidy provided to only those MSMEs which graduate at least one level from their previous rating, after re-assessment. Eg: No Rating to Bronze, Bronze to Silver etc. </a:t>
            </a:r>
          </a:p>
        </p:txBody>
      </p:sp>
      <p:sp>
        <p:nvSpPr>
          <p:cNvPr id="48" name="Rectangle 12"/>
          <p:cNvSpPr txBox="1">
            <a:spLocks/>
          </p:cNvSpPr>
          <p:nvPr/>
        </p:nvSpPr>
        <p:spPr>
          <a:xfrm>
            <a:off x="2818178" y="4285225"/>
            <a:ext cx="5811148" cy="591575"/>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
                <a:srgbClr val="0070C0"/>
              </a:buClr>
              <a:buNone/>
            </a:pPr>
            <a:r>
              <a:rPr lang="en-US" dirty="0">
                <a:solidFill>
                  <a:srgbClr val="000000"/>
                </a:solidFill>
              </a:rPr>
              <a:t>Subsidy provided to MSME irrespective of outcome</a:t>
            </a:r>
          </a:p>
        </p:txBody>
      </p:sp>
      <p:grpSp>
        <p:nvGrpSpPr>
          <p:cNvPr id="49" name="Group 48"/>
          <p:cNvGrpSpPr/>
          <p:nvPr/>
        </p:nvGrpSpPr>
        <p:grpSpPr>
          <a:xfrm>
            <a:off x="172515" y="4285225"/>
            <a:ext cx="2545192" cy="591575"/>
            <a:chOff x="1516174" y="3627899"/>
            <a:chExt cx="2545192" cy="591575"/>
          </a:xfrm>
        </p:grpSpPr>
        <p:sp>
          <p:nvSpPr>
            <p:cNvPr id="50" name="Rectangle 49"/>
            <p:cNvSpPr>
              <a:spLocks/>
            </p:cNvSpPr>
            <p:nvPr/>
          </p:nvSpPr>
          <p:spPr>
            <a:xfrm>
              <a:off x="1516174" y="3684708"/>
              <a:ext cx="244142" cy="477951"/>
            </a:xfrm>
            <a:prstGeom prst="rect">
              <a:avLst/>
            </a:prstGeom>
            <a:solidFill>
              <a:schemeClr val="accent4"/>
            </a:solidFill>
            <a:ln w="12700">
              <a:noFill/>
            </a:ln>
          </p:spPr>
          <p:style>
            <a:lnRef idx="2">
              <a:schemeClr val="dk1">
                <a:shade val="50000"/>
              </a:schemeClr>
            </a:lnRef>
            <a:fillRef idx="1">
              <a:schemeClr val="dk1"/>
            </a:fillRef>
            <a:effectRef idx="0">
              <a:schemeClr val="dk1"/>
            </a:effectRef>
            <a:fontRef idx="minor">
              <a:schemeClr val="lt1"/>
            </a:fontRef>
          </p:style>
          <p:txBody>
            <a:bodyPr vert="horz" lIns="0" tIns="0" rIns="0" bIns="0" rtlCol="0" anchor="ctr">
              <a:noAutofit/>
            </a:bodyPr>
            <a:lstStyle/>
            <a:p>
              <a:pPr algn="ctr"/>
              <a:r>
                <a:rPr lang="en-US" sz="1600" b="1" dirty="0">
                  <a:solidFill>
                    <a:srgbClr val="FFFFFF"/>
                  </a:solidFill>
                </a:rPr>
                <a:t>4</a:t>
              </a:r>
              <a:endParaRPr lang="en-GB" sz="1600" b="1" dirty="0">
                <a:solidFill>
                  <a:srgbClr val="FFFFFF"/>
                </a:solidFill>
              </a:endParaRPr>
            </a:p>
          </p:txBody>
        </p:sp>
        <p:sp>
          <p:nvSpPr>
            <p:cNvPr id="51" name="Rectangle 50"/>
            <p:cNvSpPr>
              <a:spLocks/>
            </p:cNvSpPr>
            <p:nvPr/>
          </p:nvSpPr>
          <p:spPr>
            <a:xfrm>
              <a:off x="1755368" y="3627899"/>
              <a:ext cx="2305998" cy="591575"/>
            </a:xfrm>
            <a:prstGeom prst="rect">
              <a:avLst/>
            </a:prstGeom>
            <a:solidFill>
              <a:schemeClr val="accent1"/>
            </a:solidFill>
            <a:ln w="12700">
              <a:noFill/>
              <a:miter lim="800000"/>
              <a:headEnd/>
              <a:tailEnd/>
            </a:ln>
            <a:effectLst/>
          </p:spPr>
          <p:txBody>
            <a:bodyPr vert="horz" wrap="square" lIns="72000" tIns="73471" rIns="73471" bIns="73471" numCol="1" anchor="ctr" anchorCtr="0" compatLnSpc="1">
              <a:prstTxWarp prst="textNoShape">
                <a:avLst/>
              </a:prstTxWarp>
              <a:noAutofit/>
            </a:bodyPr>
            <a:lstStyle/>
            <a:p>
              <a:pPr defTabSz="895255">
                <a:buClr>
                  <a:srgbClr val="000000"/>
                </a:buClr>
              </a:pPr>
              <a:r>
                <a:rPr lang="en-IN" sz="1500" b="1" dirty="0">
                  <a:solidFill>
                    <a:srgbClr val="000000"/>
                  </a:solidFill>
                  <a:ea typeface="Arial Unicode MS" pitchFamily="34" charset="-128"/>
                  <a:cs typeface="Arial Unicode MS" pitchFamily="34" charset="-128"/>
                </a:rPr>
                <a:t>Additional Defence Rating</a:t>
              </a:r>
            </a:p>
            <a:p>
              <a:pPr defTabSz="895255">
                <a:buClr>
                  <a:srgbClr val="000000"/>
                </a:buClr>
              </a:pPr>
              <a:r>
                <a:rPr lang="en-IN" dirty="0">
                  <a:solidFill>
                    <a:srgbClr val="000000"/>
                  </a:solidFill>
                  <a:ea typeface="Arial Unicode MS" pitchFamily="34" charset="-128"/>
                  <a:cs typeface="Arial Unicode MS" pitchFamily="34" charset="-128"/>
                </a:rPr>
                <a:t>Rs. 40,000/-</a:t>
              </a:r>
            </a:p>
          </p:txBody>
        </p:sp>
      </p:grpSp>
      <p:sp>
        <p:nvSpPr>
          <p:cNvPr id="7" name="Rectangle 6"/>
          <p:cNvSpPr/>
          <p:nvPr/>
        </p:nvSpPr>
        <p:spPr>
          <a:xfrm>
            <a:off x="381422" y="3682425"/>
            <a:ext cx="1775366" cy="584775"/>
          </a:xfrm>
          <a:prstGeom prst="rect">
            <a:avLst/>
          </a:prstGeom>
        </p:spPr>
        <p:txBody>
          <a:bodyPr wrap="square">
            <a:spAutoFit/>
          </a:bodyPr>
          <a:lstStyle/>
          <a:p>
            <a:r>
              <a:rPr lang="en-IN" sz="1600" b="1" dirty="0">
                <a:solidFill>
                  <a:srgbClr val="000000"/>
                </a:solidFill>
                <a:ea typeface="Arial Unicode MS" pitchFamily="34" charset="-128"/>
                <a:cs typeface="Arial Unicode MS" pitchFamily="34" charset="-128"/>
              </a:rPr>
              <a:t>Site assessment</a:t>
            </a:r>
          </a:p>
          <a:p>
            <a:r>
              <a:rPr lang="en-IN" sz="1600" dirty="0">
                <a:solidFill>
                  <a:srgbClr val="000000"/>
                </a:solidFill>
                <a:ea typeface="Arial Unicode MS" pitchFamily="34" charset="-128"/>
                <a:cs typeface="Arial Unicode MS" pitchFamily="34" charset="-128"/>
              </a:rPr>
              <a:t>Rs. 80,000/-</a:t>
            </a:r>
          </a:p>
        </p:txBody>
      </p:sp>
      <p:sp>
        <p:nvSpPr>
          <p:cNvPr id="52" name="Rectangle 12"/>
          <p:cNvSpPr txBox="1">
            <a:spLocks/>
          </p:cNvSpPr>
          <p:nvPr/>
        </p:nvSpPr>
        <p:spPr>
          <a:xfrm>
            <a:off x="172515" y="1228791"/>
            <a:ext cx="8456812" cy="795169"/>
          </a:xfrm>
          <a:prstGeom prst="rect">
            <a:avLst/>
          </a:prstGeom>
          <a:solidFill>
            <a:schemeClr val="accent6">
              <a:lumMod val="20000"/>
              <a:lumOff val="80000"/>
            </a:schemeClr>
          </a:solidFill>
          <a:ln w="9525">
            <a:noFill/>
            <a:miter lim="800000"/>
            <a:headEnd/>
            <a:tailEnd/>
          </a:ln>
          <a:effectLst/>
          <a:extLst/>
        </p:spPr>
        <p:txBody>
          <a:bodyPr vert="horz" wrap="square" lIns="27432" tIns="27432" rIns="27432" bIns="27432"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lgn="ctr">
              <a:buClr>
                <a:srgbClr val="0070C0"/>
              </a:buClr>
              <a:buFont typeface="Arial" charset="0"/>
              <a:buNone/>
            </a:pPr>
            <a:r>
              <a:rPr lang="en-US" b="1" dirty="0">
                <a:solidFill>
                  <a:srgbClr val="000000"/>
                </a:solidFill>
              </a:rPr>
              <a:t>The full cost of the specific activity will be paid by the MSME before the start of the activity, and the subsidy is provided after completion of that activity and depending on certain conditions as explained below </a:t>
            </a:r>
          </a:p>
        </p:txBody>
      </p:sp>
      <p:sp>
        <p:nvSpPr>
          <p:cNvPr id="18" name="TextBox 17"/>
          <p:cNvSpPr txBox="1"/>
          <p:nvPr/>
        </p:nvSpPr>
        <p:spPr>
          <a:xfrm>
            <a:off x="667496" y="6519446"/>
            <a:ext cx="8247904" cy="338554"/>
          </a:xfrm>
          <a:prstGeom prst="rect">
            <a:avLst/>
          </a:prstGeom>
          <a:noFill/>
        </p:spPr>
        <p:txBody>
          <a:bodyPr wrap="square" rtlCol="0">
            <a:spAutoFit/>
          </a:bodyPr>
          <a:lstStyle/>
          <a:p>
            <a:r>
              <a:rPr lang="en-US" sz="1600" dirty="0"/>
              <a:t>* MSMEs with No Rating after Site Assessment can also go for Re-assessment</a:t>
            </a:r>
          </a:p>
        </p:txBody>
      </p:sp>
    </p:spTree>
    <p:extLst>
      <p:ext uri="{BB962C8B-B14F-4D97-AF65-F5344CB8AC3E}">
        <p14:creationId xmlns:p14="http://schemas.microsoft.com/office/powerpoint/2010/main" val="319510223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2517" y="257481"/>
            <a:ext cx="6996687" cy="430887"/>
          </a:xfrm>
          <a:noFill/>
          <a:ln>
            <a:noFill/>
          </a:ln>
          <a:effectLst/>
        </p:spPr>
        <p:txBody>
          <a:bodyPr vert="horz" wrap="square" lIns="0" tIns="0" rIns="0" bIns="0" numCol="1" anchor="b" anchorCtr="0" compatLnSpc="1">
            <a:prstTxWarp prst="textNoShape">
              <a:avLst/>
            </a:prstTxWarp>
            <a:spAutoFit/>
          </a:bodyPr>
          <a:lstStyle/>
          <a:p>
            <a:r>
              <a:rPr lang="en-GB" sz="2800" dirty="0"/>
              <a:t>Quality Council of India</a:t>
            </a:r>
          </a:p>
        </p:txBody>
      </p:sp>
      <p:grpSp>
        <p:nvGrpSpPr>
          <p:cNvPr id="4" name="Group 3"/>
          <p:cNvGrpSpPr>
            <a:grpSpLocks/>
          </p:cNvGrpSpPr>
          <p:nvPr/>
        </p:nvGrpSpPr>
        <p:grpSpPr>
          <a:xfrm>
            <a:off x="471766" y="1199408"/>
            <a:ext cx="8108505" cy="4702628"/>
            <a:chOff x="13830300" y="15774177"/>
            <a:chExt cx="11944350" cy="11869545"/>
          </a:xfrm>
        </p:grpSpPr>
        <p:cxnSp>
          <p:nvCxnSpPr>
            <p:cNvPr id="5" name="Straight Connector 4"/>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471765" y="1305342"/>
            <a:ext cx="8108505" cy="4524315"/>
          </a:xfrm>
          <a:prstGeom prst="rect">
            <a:avLst/>
          </a:prstGeom>
        </p:spPr>
        <p:txBody>
          <a:bodyPr wrap="square">
            <a:spAutoFit/>
          </a:bodyPr>
          <a:lstStyle/>
          <a:p>
            <a:pPr marL="342900" indent="-342900" algn="just">
              <a:buFont typeface="Arial" charset="0"/>
              <a:buChar char="•"/>
            </a:pPr>
            <a:r>
              <a:rPr lang="en-US" sz="2400" dirty="0">
                <a:solidFill>
                  <a:srgbClr val="0070C0"/>
                </a:solidFill>
              </a:rPr>
              <a:t>The Quality Council of India (QCI) is an autonomous body set up by Ministry of Commerce &amp; Industry, Government of India</a:t>
            </a:r>
          </a:p>
          <a:p>
            <a:pPr marL="342900" indent="-342900" algn="just">
              <a:buFont typeface="Arial" charset="0"/>
              <a:buChar char="•"/>
            </a:pPr>
            <a:endParaRPr lang="en-US" sz="2400" dirty="0">
              <a:solidFill>
                <a:srgbClr val="0070C0"/>
              </a:solidFill>
            </a:endParaRPr>
          </a:p>
          <a:p>
            <a:pPr marL="342900" indent="-342900" algn="just">
              <a:buFont typeface="Arial" charset="0"/>
              <a:buChar char="•"/>
            </a:pPr>
            <a:endParaRPr lang="en-US" sz="2400" dirty="0">
              <a:solidFill>
                <a:srgbClr val="0070C0"/>
              </a:solidFill>
            </a:endParaRPr>
          </a:p>
          <a:p>
            <a:pPr marL="342900" indent="-342900" algn="just">
              <a:buFont typeface="Arial" charset="0"/>
              <a:buChar char="•"/>
            </a:pPr>
            <a:r>
              <a:rPr lang="en-US" sz="2400" dirty="0">
                <a:solidFill>
                  <a:srgbClr val="0070C0"/>
                </a:solidFill>
              </a:rPr>
              <a:t>The Mission of QCI is to lead nationwide quality movement in India with emphasis on adherence to quality standards in all spheres of activities </a:t>
            </a:r>
          </a:p>
          <a:p>
            <a:pPr marL="342900" indent="-342900" algn="just">
              <a:buFont typeface="Arial" charset="0"/>
              <a:buChar char="•"/>
            </a:pPr>
            <a:endParaRPr lang="en-US" sz="2400" dirty="0">
              <a:solidFill>
                <a:srgbClr val="0070C0"/>
              </a:solidFill>
            </a:endParaRPr>
          </a:p>
          <a:p>
            <a:pPr marL="342900" indent="-342900" algn="just">
              <a:buFont typeface="Arial" charset="0"/>
              <a:buChar char="•"/>
            </a:pPr>
            <a:endParaRPr lang="en-US" sz="2400" dirty="0">
              <a:solidFill>
                <a:srgbClr val="0070C0"/>
              </a:solidFill>
            </a:endParaRPr>
          </a:p>
          <a:p>
            <a:pPr marL="342900" indent="-342900" algn="just">
              <a:buFont typeface="Arial" charset="0"/>
              <a:buChar char="•"/>
            </a:pPr>
            <a:r>
              <a:rPr lang="en-US" sz="2400" dirty="0">
                <a:solidFill>
                  <a:srgbClr val="0070C0"/>
                </a:solidFill>
              </a:rPr>
              <a:t>The Secretary General of QCI is appointed by the Minister of Commerce &amp; Industry and the Chairman is appointed by the Prime Minister of India on recommendations of the industry</a:t>
            </a:r>
          </a:p>
        </p:txBody>
      </p:sp>
    </p:spTree>
    <p:extLst>
      <p:ext uri="{BB962C8B-B14F-4D97-AF65-F5344CB8AC3E}">
        <p14:creationId xmlns:p14="http://schemas.microsoft.com/office/powerpoint/2010/main" val="296984589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you.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0085" y="1397812"/>
            <a:ext cx="6589733" cy="4185526"/>
          </a:xfrm>
          <a:prstGeom prst="rect">
            <a:avLst/>
          </a:prstGeom>
          <a:scene3d>
            <a:camera prst="orthographicFront"/>
            <a:lightRig rig="threePt" dir="t"/>
          </a:scene3d>
          <a:sp3d>
            <a:bevelT/>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573381">
            <a:off x="4046757" y="3064831"/>
            <a:ext cx="1316388" cy="523496"/>
          </a:xfrm>
          <a:prstGeom prst="rect">
            <a:avLst/>
          </a:prstGeom>
        </p:spPr>
      </p:pic>
    </p:spTree>
    <p:extLst>
      <p:ext uri="{BB962C8B-B14F-4D97-AF65-F5344CB8AC3E}">
        <p14:creationId xmlns:p14="http://schemas.microsoft.com/office/powerpoint/2010/main" val="123703805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Next Steps</a:t>
            </a:r>
          </a:p>
        </p:txBody>
      </p:sp>
      <p:sp>
        <p:nvSpPr>
          <p:cNvPr id="5" name="Rectangle 9"/>
          <p:cNvSpPr txBox="1">
            <a:spLocks/>
          </p:cNvSpPr>
          <p:nvPr/>
        </p:nvSpPr>
        <p:spPr>
          <a:xfrm>
            <a:off x="553541" y="3004817"/>
            <a:ext cx="8152314" cy="1060298"/>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endParaRPr lang="en-US" sz="2400" b="1" dirty="0">
              <a:solidFill>
                <a:srgbClr val="FFFFFF"/>
              </a:solidFill>
            </a:endParaRPr>
          </a:p>
        </p:txBody>
      </p:sp>
      <p:sp>
        <p:nvSpPr>
          <p:cNvPr id="6" name="Rectangle 8"/>
          <p:cNvSpPr txBox="1"/>
          <p:nvPr/>
        </p:nvSpPr>
        <p:spPr>
          <a:xfrm>
            <a:off x="648403" y="3846564"/>
            <a:ext cx="7933627" cy="33855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marL="1620" lvl="1" indent="0">
              <a:spcBef>
                <a:spcPct val="10000"/>
              </a:spcBef>
              <a:buClr>
                <a:srgbClr val="000000"/>
              </a:buClr>
              <a:buNone/>
            </a:pPr>
            <a:endParaRPr lang="en-US" sz="2200" dirty="0">
              <a:solidFill>
                <a:srgbClr val="000000"/>
              </a:solidFill>
            </a:endParaRPr>
          </a:p>
        </p:txBody>
      </p:sp>
      <p:sp>
        <p:nvSpPr>
          <p:cNvPr id="9" name="Rectangle 8"/>
          <p:cNvSpPr/>
          <p:nvPr/>
        </p:nvSpPr>
        <p:spPr>
          <a:xfrm>
            <a:off x="648402" y="3021704"/>
            <a:ext cx="7933627" cy="1649682"/>
          </a:xfrm>
          <a:prstGeom prst="rect">
            <a:avLst/>
          </a:prstGeom>
        </p:spPr>
        <p:txBody>
          <a:bodyPr wrap="square">
            <a:spAutoFit/>
          </a:bodyPr>
          <a:lstStyle/>
          <a:p>
            <a:pPr marL="1620" lvl="1" indent="0" algn="ctr">
              <a:spcBef>
                <a:spcPct val="10000"/>
              </a:spcBef>
              <a:buClr>
                <a:srgbClr val="000000"/>
              </a:buClr>
              <a:buNone/>
            </a:pPr>
            <a:r>
              <a:rPr lang="en-US" sz="2200" dirty="0">
                <a:solidFill>
                  <a:schemeClr val="bg1"/>
                </a:solidFill>
              </a:rPr>
              <a:t>If there are still any queries , kindly mail them to: </a:t>
            </a:r>
          </a:p>
          <a:p>
            <a:pPr marL="1620" lvl="1" indent="0" algn="ctr">
              <a:spcBef>
                <a:spcPct val="10000"/>
              </a:spcBef>
              <a:buClr>
                <a:srgbClr val="000000"/>
              </a:buClr>
              <a:buNone/>
            </a:pPr>
            <a:r>
              <a:rPr lang="en-US" sz="3600" b="1" dirty="0">
                <a:solidFill>
                  <a:schemeClr val="bg1"/>
                </a:solidFill>
              </a:rPr>
              <a:t>zed@qcin.org</a:t>
            </a:r>
          </a:p>
          <a:p>
            <a:pPr marL="1620" lvl="1" indent="0" algn="ctr">
              <a:spcBef>
                <a:spcPct val="10000"/>
              </a:spcBef>
              <a:buClr>
                <a:srgbClr val="000000"/>
              </a:buClr>
              <a:buNone/>
            </a:pPr>
            <a:endParaRPr lang="en-US" sz="3600" b="1" dirty="0">
              <a:solidFill>
                <a:schemeClr val="bg1"/>
              </a:solidFill>
            </a:endParaRPr>
          </a:p>
        </p:txBody>
      </p:sp>
    </p:spTree>
    <p:extLst>
      <p:ext uri="{BB962C8B-B14F-4D97-AF65-F5344CB8AC3E}">
        <p14:creationId xmlns:p14="http://schemas.microsoft.com/office/powerpoint/2010/main" val="269686102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80" name="think-cell Slide" r:id="rId7" imgW="374" imgH="374" progId="TCLayout.ActiveDocument.1">
                  <p:embed/>
                </p:oleObj>
              </mc:Choice>
              <mc:Fallback>
                <p:oleObj name="think-cell Slide" r:id="rId7" imgW="374" imgH="374" progId="TCLayout.ActiveDocument.1">
                  <p:embed/>
                  <p:pic>
                    <p:nvPicPr>
                      <p:cNvPr id="4" name="Object 3"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15" name="Rectangle 5"/>
          <p:cNvSpPr>
            <a:spLocks noChangeArrowheads="1"/>
          </p:cNvSpPr>
          <p:nvPr>
            <p:custDataLst>
              <p:tags r:id="rId3"/>
            </p:custDataLst>
          </p:nvPr>
        </p:nvSpPr>
        <p:spPr bwMode="gray">
          <a:xfrm>
            <a:off x="282858" y="5744474"/>
            <a:ext cx="8536908" cy="351525"/>
          </a:xfrm>
          <a:prstGeom prst="rect">
            <a:avLst/>
          </a:prstGeom>
          <a:gradFill rotWithShape="1">
            <a:gsLst>
              <a:gs pos="0">
                <a:schemeClr val="tx1"/>
              </a:gs>
              <a:gs pos="100000">
                <a:srgbClr val="DDDDDD">
                  <a:alpha val="0"/>
                </a:srgbClr>
              </a:gs>
            </a:gsLst>
            <a:path path="shape">
              <a:fillToRect l="50000" t="50000" r="50000" b="50000"/>
            </a:path>
          </a:gradFill>
          <a:ln>
            <a:noFill/>
          </a:ln>
          <a:effectLst/>
          <a:extLs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defTabSz="895350" eaLnBrk="0" hangingPunct="0">
              <a:buClr>
                <a:schemeClr val="tx2"/>
              </a:buClr>
              <a:defRPr sz="1600">
                <a:solidFill>
                  <a:schemeClr val="tx1"/>
                </a:solidFill>
                <a:latin typeface="Arial" charset="0"/>
                <a:cs typeface="Arial" charset="0"/>
              </a:defRPr>
            </a:lvl1pPr>
            <a:lvl2pPr marL="742950" indent="-741363" defTabSz="895350" eaLnBrk="0" hangingPunct="0">
              <a:buClr>
                <a:schemeClr val="tx2"/>
              </a:buClr>
              <a:buSzPct val="125000"/>
              <a:buFont typeface="Arial" charset="0"/>
              <a:buChar char="▪"/>
              <a:defRPr sz="1600">
                <a:solidFill>
                  <a:schemeClr val="tx1"/>
                </a:solidFill>
                <a:latin typeface="Arial" charset="0"/>
                <a:cs typeface="Arial" charset="0"/>
              </a:defRPr>
            </a:lvl2pPr>
            <a:lvl3pPr marL="1143000" indent="-947738" defTabSz="895350" eaLnBrk="0" hangingPunct="0">
              <a:buClr>
                <a:schemeClr val="tx2"/>
              </a:buClr>
              <a:buSzPct val="120000"/>
              <a:buFont typeface="Arial" charset="0"/>
              <a:buChar char="–"/>
              <a:defRPr sz="1600">
                <a:solidFill>
                  <a:schemeClr val="tx1"/>
                </a:solidFill>
                <a:latin typeface="Arial" charset="0"/>
                <a:cs typeface="Arial" charset="0"/>
              </a:defRPr>
            </a:lvl3pPr>
            <a:lvl4pPr marL="1600200" indent="-1141413" defTabSz="895350" eaLnBrk="0" hangingPunct="0">
              <a:buClr>
                <a:schemeClr val="tx2"/>
              </a:buClr>
              <a:buSzPct val="120000"/>
              <a:buFont typeface="Arial" charset="0"/>
              <a:buChar char="▫"/>
              <a:defRPr sz="1600">
                <a:solidFill>
                  <a:schemeClr val="tx1"/>
                </a:solidFill>
                <a:latin typeface="Arial" charset="0"/>
                <a:cs typeface="Arial" charset="0"/>
              </a:defRPr>
            </a:lvl4pPr>
            <a:lvl5pPr marL="2057400" indent="-1441450" defTabSz="895350" eaLnBrk="0" hangingPunct="0">
              <a:buClr>
                <a:schemeClr val="tx2"/>
              </a:buClr>
              <a:buSzPct val="89000"/>
              <a:buFont typeface="Arial" charset="0"/>
              <a:buChar char="-"/>
              <a:defRPr sz="1600">
                <a:solidFill>
                  <a:schemeClr val="tx1"/>
                </a:solidFill>
                <a:latin typeface="Arial" charset="0"/>
                <a:cs typeface="Arial" charset="0"/>
              </a:defRPr>
            </a:lvl5pPr>
            <a:lvl6pPr marL="2514600" indent="-1441450"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2971800" indent="-1441450"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3429000" indent="-1441450"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3886200" indent="-1441450"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eaLnBrk="1" fontAlgn="base" hangingPunct="1">
              <a:spcBef>
                <a:spcPct val="0"/>
              </a:spcBef>
              <a:spcAft>
                <a:spcPct val="0"/>
              </a:spcAft>
              <a:buClrTx/>
            </a:pPr>
            <a:endParaRPr lang="en-GB" dirty="0">
              <a:solidFill>
                <a:srgbClr val="000000"/>
              </a:solidFill>
            </a:endParaRPr>
          </a:p>
        </p:txBody>
      </p:sp>
      <p:sp>
        <p:nvSpPr>
          <p:cNvPr id="16" name="Line 6"/>
          <p:cNvSpPr>
            <a:spLocks noChangeShapeType="1"/>
          </p:cNvSpPr>
          <p:nvPr>
            <p:custDataLst>
              <p:tags r:id="rId4"/>
            </p:custDataLst>
          </p:nvPr>
        </p:nvSpPr>
        <p:spPr bwMode="auto">
          <a:xfrm>
            <a:off x="282858" y="5918327"/>
            <a:ext cx="8536908"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GB" sz="1600" dirty="0">
              <a:solidFill>
                <a:srgbClr val="000000"/>
              </a:solidFill>
              <a:latin typeface="Arial" charset="0"/>
            </a:endParaRPr>
          </a:p>
        </p:txBody>
      </p:sp>
      <p:pic>
        <p:nvPicPr>
          <p:cNvPr id="25" name="Picture 21" descr="business-discussion-table-form-meeting-610"/>
          <p:cNvPicPr>
            <a:picLocks noChangeArrowheads="1"/>
          </p:cNvPicPr>
          <p:nvPr>
            <p:custDataLst>
              <p:tags r:id="rId5"/>
            </p:custDataLst>
          </p:nvPr>
        </p:nvPicPr>
        <p:blipFill>
          <a:blip r:embed="rId9">
            <a:extLst>
              <a:ext uri="{28A0092B-C50C-407E-A947-70E740481C1C}">
                <a14:useLocalDpi xmlns:a14="http://schemas.microsoft.com/office/drawing/2010/main" val="0"/>
              </a:ext>
            </a:extLst>
          </a:blip>
          <a:srcRect r="19302"/>
          <a:stretch>
            <a:fillRect/>
          </a:stretch>
        </p:blipFill>
        <p:spPr bwMode="gray">
          <a:xfrm>
            <a:off x="172516" y="1081041"/>
            <a:ext cx="3217311" cy="481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p:cNvSpPr>
          <p:nvPr/>
        </p:nvSpPr>
        <p:spPr>
          <a:xfrm>
            <a:off x="3977491" y="3103809"/>
            <a:ext cx="5086349" cy="612164"/>
          </a:xfrm>
          <a:prstGeom prst="rect">
            <a:avLst/>
          </a:prstGeom>
          <a:solidFill>
            <a:schemeClr val="bg2"/>
          </a:solidFill>
          <a:ln w="9525">
            <a:solidFill>
              <a:schemeClr val="bg1"/>
            </a:solidFill>
            <a:miter lim="800000"/>
            <a:headEnd/>
            <a:tailEnd/>
          </a:ln>
          <a:effectLst/>
          <a:extLst/>
        </p:spPr>
        <p:txBody>
          <a:bodyPr vert="horz" wrap="square" lIns="137160" tIns="72009" rIns="72009" bIns="72009" numCol="1" anchor="ctr" anchorCtr="0" compatLnSpc="1">
            <a:prstTxWarp prst="textNoShape">
              <a:avLst/>
            </a:prstTxWarp>
            <a:no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gn="ctr" fontAlgn="base">
              <a:spcBef>
                <a:spcPct val="0"/>
              </a:spcBef>
              <a:spcAft>
                <a:spcPct val="0"/>
              </a:spcAft>
              <a:buClr>
                <a:srgbClr val="000000"/>
              </a:buClr>
            </a:pPr>
            <a:r>
              <a:rPr lang="en-US" sz="3600" b="1" dirty="0">
                <a:solidFill>
                  <a:srgbClr val="FFFFFF"/>
                </a:solidFill>
              </a:rPr>
              <a:t>The ZED VIDEO</a:t>
            </a:r>
          </a:p>
        </p:txBody>
      </p:sp>
      <p:sp>
        <p:nvSpPr>
          <p:cNvPr id="37" name="Right Arrow 36"/>
          <p:cNvSpPr>
            <a:spLocks/>
          </p:cNvSpPr>
          <p:nvPr/>
        </p:nvSpPr>
        <p:spPr>
          <a:xfrm>
            <a:off x="3500169" y="3183106"/>
            <a:ext cx="429698" cy="483306"/>
          </a:xfrm>
          <a:prstGeom prst="rightArrow">
            <a:avLst/>
          </a:prstGeom>
          <a:solidFill>
            <a:schemeClr val="accent3"/>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sz="1600" dirty="0">
              <a:solidFill>
                <a:srgbClr val="000000"/>
              </a:solidFill>
            </a:endParaRPr>
          </a:p>
        </p:txBody>
      </p:sp>
    </p:spTree>
    <p:extLst>
      <p:ext uri="{BB962C8B-B14F-4D97-AF65-F5344CB8AC3E}">
        <p14:creationId xmlns:p14="http://schemas.microsoft.com/office/powerpoint/2010/main" val="27883695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10863" y="2509897"/>
            <a:ext cx="8513113" cy="2554545"/>
          </a:xfrm>
          <a:prstGeom prst="rect">
            <a:avLst/>
          </a:prstGeom>
          <a:noFill/>
        </p:spPr>
        <p:txBody>
          <a:bodyPr wrap="square" rtlCol="0">
            <a:spAutoFit/>
          </a:bodyPr>
          <a:lstStyle/>
          <a:p>
            <a:pPr marL="285750" indent="-285750" algn="just">
              <a:buFont typeface="Arial" charset="0"/>
              <a:buChar char="•"/>
            </a:pPr>
            <a:r>
              <a:rPr lang="en-US" sz="3200" dirty="0"/>
              <a:t>VOLUNTARY SCHEME</a:t>
            </a:r>
          </a:p>
          <a:p>
            <a:pPr marL="285750" indent="-285750" algn="just">
              <a:buFont typeface="Arial" charset="0"/>
              <a:buChar char="•"/>
            </a:pPr>
            <a:r>
              <a:rPr lang="en-US" sz="3200" dirty="0"/>
              <a:t>FOR MANUFACTURING MSMEs</a:t>
            </a:r>
          </a:p>
          <a:p>
            <a:pPr marL="285750" indent="-285750" algn="just">
              <a:buFont typeface="Arial" charset="0"/>
              <a:buChar char="•"/>
            </a:pPr>
            <a:r>
              <a:rPr lang="en-US" sz="3200" dirty="0"/>
              <a:t>UAM ESSENTIAL FOR AVAILING SUBSIDY</a:t>
            </a:r>
          </a:p>
          <a:p>
            <a:pPr marL="285750" indent="-285750" algn="just">
              <a:buFont typeface="Arial" charset="0"/>
              <a:buChar char="•"/>
            </a:pPr>
            <a:r>
              <a:rPr lang="en-US" sz="3200" dirty="0"/>
              <a:t>CERTIFICATION ON SYSTEMS &amp; PROCESSES</a:t>
            </a:r>
          </a:p>
          <a:p>
            <a:pPr marL="285750" indent="-285750" algn="just">
              <a:buFont typeface="Arial" charset="0"/>
              <a:buChar char="•"/>
            </a:pPr>
            <a:r>
              <a:rPr lang="en-US" sz="3200" dirty="0"/>
              <a:t>MODEL PREPARED BY QCI</a:t>
            </a:r>
          </a:p>
        </p:txBody>
      </p:sp>
      <p:grpSp>
        <p:nvGrpSpPr>
          <p:cNvPr id="9" name="Group 8"/>
          <p:cNvGrpSpPr>
            <a:grpSpLocks/>
          </p:cNvGrpSpPr>
          <p:nvPr/>
        </p:nvGrpSpPr>
        <p:grpSpPr>
          <a:xfrm>
            <a:off x="410864" y="2147455"/>
            <a:ext cx="8513113" cy="2992582"/>
            <a:chOff x="13830300" y="15774177"/>
            <a:chExt cx="11944350" cy="11869545"/>
          </a:xfrm>
        </p:grpSpPr>
        <p:cxnSp>
          <p:nvCxnSpPr>
            <p:cNvPr id="10" name="Straight Connector 9"/>
            <p:cNvCxnSpPr>
              <a:cxnSpLocks/>
            </p:cNvCxnSpPr>
            <p:nvPr/>
          </p:nvCxnSpPr>
          <p:spPr>
            <a:xfrm>
              <a:off x="13830300" y="15774177"/>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flipH="1">
              <a:off x="13830300" y="27643722"/>
              <a:ext cx="11944350" cy="0"/>
            </a:xfrm>
            <a:prstGeom prst="line">
              <a:avLst/>
            </a:prstGeom>
            <a:ln w="38100">
              <a:solidFill>
                <a:srgbClr val="EA5F00"/>
              </a:solidFill>
              <a:headEnd type="oval"/>
            </a:ln>
          </p:spPr>
          <p:style>
            <a:lnRef idx="1">
              <a:schemeClr val="accent1"/>
            </a:lnRef>
            <a:fillRef idx="0">
              <a:schemeClr val="accent1"/>
            </a:fillRef>
            <a:effectRef idx="0">
              <a:schemeClr val="accent1"/>
            </a:effectRef>
            <a:fontRef idx="minor">
              <a:schemeClr val="tx1"/>
            </a:fontRef>
          </p:style>
        </p:cxnSp>
      </p:grpSp>
      <p:sp>
        <p:nvSpPr>
          <p:cNvPr id="8" name="Title 1"/>
          <p:cNvSpPr txBox="1">
            <a:spLocks/>
          </p:cNvSpPr>
          <p:nvPr/>
        </p:nvSpPr>
        <p:spPr>
          <a:xfrm>
            <a:off x="1143000" y="271132"/>
            <a:ext cx="5257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BASIC FACTS OF THE SCHEME</a:t>
            </a:r>
          </a:p>
        </p:txBody>
      </p:sp>
    </p:spTree>
    <p:extLst>
      <p:ext uri="{BB962C8B-B14F-4D97-AF65-F5344CB8AC3E}">
        <p14:creationId xmlns:p14="http://schemas.microsoft.com/office/powerpoint/2010/main" val="166630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553200" y="6492875"/>
            <a:ext cx="2133600" cy="365125"/>
          </a:xfrm>
        </p:spPr>
        <p:txBody>
          <a:bodyPr/>
          <a:lstStyle/>
          <a:p>
            <a:fld id="{043A75F5-7524-4418-94C4-DD4A9F878757}" type="slidenum">
              <a:rPr lang="en-US" smtClean="0"/>
              <a:t>7</a:t>
            </a:fld>
            <a:endParaRPr lang="en-US" dirty="0"/>
          </a:p>
        </p:txBody>
      </p:sp>
      <p:sp>
        <p:nvSpPr>
          <p:cNvPr id="5" name="Rectangle 4"/>
          <p:cNvSpPr/>
          <p:nvPr/>
        </p:nvSpPr>
        <p:spPr>
          <a:xfrm>
            <a:off x="990600" y="1584325"/>
            <a:ext cx="7696200" cy="1200329"/>
          </a:xfrm>
          <a:prstGeom prst="rect">
            <a:avLst/>
          </a:prstGeom>
        </p:spPr>
        <p:txBody>
          <a:bodyPr wrap="square">
            <a:spAutoFit/>
          </a:bodyPr>
          <a:lstStyle/>
          <a:p>
            <a:pPr algn="just"/>
            <a:r>
              <a:rPr lang="en-US" sz="2400" b="1" dirty="0">
                <a:solidFill>
                  <a:srgbClr val="0070C0"/>
                </a:solidFill>
                <a:latin typeface="Calibri" charset="0"/>
                <a:ea typeface="Calibri" charset="0"/>
                <a:cs typeface="Times New Roman" charset="0"/>
              </a:rPr>
              <a:t>ZERO DEFECT ZERO EFFECT</a:t>
            </a:r>
          </a:p>
          <a:p>
            <a:pPr algn="just"/>
            <a:r>
              <a:rPr lang="en-US" sz="2400" dirty="0">
                <a:solidFill>
                  <a:srgbClr val="0070C0"/>
                </a:solidFill>
                <a:latin typeface="Calibri" charset="0"/>
                <a:ea typeface="Calibri" charset="0"/>
                <a:cs typeface="Times New Roman" charset="0"/>
              </a:rPr>
              <a:t>a unique &amp; holistic Maturity Assessment Model for Micro, Small and Medium Enterprises (MSMEs)</a:t>
            </a:r>
            <a:endParaRPr lang="en-US" sz="2400" dirty="0">
              <a:solidFill>
                <a:srgbClr val="0070C0"/>
              </a:solidFill>
            </a:endParaRPr>
          </a:p>
        </p:txBody>
      </p:sp>
      <p:sp>
        <p:nvSpPr>
          <p:cNvPr id="6" name="Rectangle 5"/>
          <p:cNvSpPr/>
          <p:nvPr/>
        </p:nvSpPr>
        <p:spPr>
          <a:xfrm>
            <a:off x="990600" y="3123420"/>
            <a:ext cx="7696200" cy="461665"/>
          </a:xfrm>
          <a:prstGeom prst="rect">
            <a:avLst/>
          </a:prstGeom>
        </p:spPr>
        <p:txBody>
          <a:bodyPr wrap="square">
            <a:spAutoFit/>
          </a:bodyPr>
          <a:lstStyle/>
          <a:p>
            <a:pPr algn="just"/>
            <a:r>
              <a:rPr lang="en-US" sz="2400" dirty="0">
                <a:solidFill>
                  <a:srgbClr val="0070C0"/>
                </a:solidFill>
                <a:latin typeface="Calibri" charset="0"/>
                <a:ea typeface="Calibri" charset="0"/>
                <a:cs typeface="Times New Roman" charset="0"/>
              </a:rPr>
              <a:t>Includes Assessment, Rating and Handholding</a:t>
            </a:r>
            <a:endParaRPr lang="en-US" sz="2400" dirty="0">
              <a:solidFill>
                <a:srgbClr val="0070C0"/>
              </a:solidFill>
            </a:endParaRPr>
          </a:p>
        </p:txBody>
      </p:sp>
      <p:sp>
        <p:nvSpPr>
          <p:cNvPr id="7" name="Rectangle 6"/>
          <p:cNvSpPr/>
          <p:nvPr/>
        </p:nvSpPr>
        <p:spPr>
          <a:xfrm>
            <a:off x="990600" y="3831923"/>
            <a:ext cx="7696200" cy="830997"/>
          </a:xfrm>
          <a:prstGeom prst="rect">
            <a:avLst/>
          </a:prstGeom>
        </p:spPr>
        <p:txBody>
          <a:bodyPr wrap="square">
            <a:spAutoFit/>
          </a:bodyPr>
          <a:lstStyle/>
          <a:p>
            <a:pPr algn="just"/>
            <a:r>
              <a:rPr lang="en-US" sz="2400" dirty="0">
                <a:solidFill>
                  <a:srgbClr val="0070C0"/>
                </a:solidFill>
                <a:latin typeface="Calibri" charset="0"/>
                <a:ea typeface="Calibri" charset="0"/>
                <a:cs typeface="Times New Roman" charset="0"/>
              </a:rPr>
              <a:t>50 well defined Parameters of production, design, quality, safety, environment, etc.</a:t>
            </a:r>
            <a:endParaRPr lang="en-US" sz="2400" dirty="0">
              <a:solidFill>
                <a:srgbClr val="0070C0"/>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855" y="3972857"/>
            <a:ext cx="357081" cy="357366"/>
          </a:xfrm>
          <a:prstGeom prst="rect">
            <a:avLst/>
          </a:prstGeom>
        </p:spPr>
      </p:pic>
      <p:sp>
        <p:nvSpPr>
          <p:cNvPr id="11" name="TextBox 10"/>
          <p:cNvSpPr txBox="1"/>
          <p:nvPr/>
        </p:nvSpPr>
        <p:spPr>
          <a:xfrm>
            <a:off x="2895600" y="523925"/>
            <a:ext cx="2362199" cy="584775"/>
          </a:xfrm>
          <a:prstGeom prst="rect">
            <a:avLst/>
          </a:prstGeom>
          <a:noFill/>
        </p:spPr>
        <p:txBody>
          <a:bodyPr wrap="square" rtlCol="0">
            <a:spAutoFit/>
          </a:bodyPr>
          <a:lstStyle/>
          <a:p>
            <a:pPr algn="ctr"/>
            <a:r>
              <a:rPr lang="en-US" sz="3200" b="1" dirty="0"/>
              <a:t>WHAT IS ZED</a:t>
            </a:r>
          </a:p>
        </p:txBody>
      </p:sp>
      <p:sp>
        <p:nvSpPr>
          <p:cNvPr id="12" name="Rectangle 11"/>
          <p:cNvSpPr/>
          <p:nvPr/>
        </p:nvSpPr>
        <p:spPr>
          <a:xfrm>
            <a:off x="975690" y="4897418"/>
            <a:ext cx="7696200" cy="830997"/>
          </a:xfrm>
          <a:prstGeom prst="rect">
            <a:avLst/>
          </a:prstGeom>
        </p:spPr>
        <p:txBody>
          <a:bodyPr wrap="square">
            <a:spAutoFit/>
          </a:bodyPr>
          <a:lstStyle/>
          <a:p>
            <a:pPr algn="just"/>
            <a:r>
              <a:rPr lang="en-US" sz="2400" dirty="0">
                <a:solidFill>
                  <a:srgbClr val="0070C0"/>
                </a:solidFill>
                <a:latin typeface="Calibri" charset="0"/>
                <a:ea typeface="Calibri" charset="0"/>
                <a:cs typeface="Times New Roman" charset="0"/>
              </a:rPr>
              <a:t>Minimum 30 out of 50 parameters, including 20 mandatory parameters to be assessed</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6" y="5022671"/>
            <a:ext cx="357081" cy="357366"/>
          </a:xfrm>
          <a:prstGeom prst="rect">
            <a:avLst/>
          </a:prstGeom>
        </p:spPr>
      </p:pic>
      <p:sp>
        <p:nvSpPr>
          <p:cNvPr id="15" name="Rectangle 14"/>
          <p:cNvSpPr/>
          <p:nvPr/>
        </p:nvSpPr>
        <p:spPr>
          <a:xfrm>
            <a:off x="975690" y="5927725"/>
            <a:ext cx="7696200" cy="830997"/>
          </a:xfrm>
          <a:prstGeom prst="rect">
            <a:avLst/>
          </a:prstGeom>
        </p:spPr>
        <p:txBody>
          <a:bodyPr wrap="square">
            <a:spAutoFit/>
          </a:bodyPr>
          <a:lstStyle/>
          <a:p>
            <a:pPr algn="just"/>
            <a:r>
              <a:rPr lang="en-US" sz="2400" dirty="0">
                <a:solidFill>
                  <a:srgbClr val="0070C0"/>
                </a:solidFill>
              </a:rPr>
              <a:t>Additional 25 parameters for MSMEs supplying to Defense Sector</a:t>
            </a:r>
            <a:endParaRPr lang="en-US" sz="2400" dirty="0">
              <a:solidFill>
                <a:srgbClr val="0070C0"/>
              </a:solidFill>
              <a:latin typeface="Calibri" charset="0"/>
              <a:ea typeface="Calibri" charset="0"/>
              <a:cs typeface="Times New Roman"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6" y="6052978"/>
            <a:ext cx="357081" cy="357366"/>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6" y="3184525"/>
            <a:ext cx="357081" cy="357366"/>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617" y="1736725"/>
            <a:ext cx="357081" cy="357366"/>
          </a:xfrm>
          <a:prstGeom prst="rect">
            <a:avLst/>
          </a:prstGeom>
        </p:spPr>
      </p:pic>
    </p:spTree>
    <p:extLst>
      <p:ext uri="{BB962C8B-B14F-4D97-AF65-F5344CB8AC3E}">
        <p14:creationId xmlns:p14="http://schemas.microsoft.com/office/powerpoint/2010/main" val="361122248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ZED Defence Model</a:t>
            </a:r>
          </a:p>
        </p:txBody>
      </p:sp>
      <p:grpSp>
        <p:nvGrpSpPr>
          <p:cNvPr id="3" name="Group 2"/>
          <p:cNvGrpSpPr/>
          <p:nvPr/>
        </p:nvGrpSpPr>
        <p:grpSpPr>
          <a:xfrm>
            <a:off x="4884996" y="2956735"/>
            <a:ext cx="4226349" cy="2853171"/>
            <a:chOff x="4342597" y="3346817"/>
            <a:chExt cx="4226349" cy="2759721"/>
          </a:xfrm>
        </p:grpSpPr>
        <p:grpSp>
          <p:nvGrpSpPr>
            <p:cNvPr id="4" name="Group 3"/>
            <p:cNvGrpSpPr/>
            <p:nvPr/>
          </p:nvGrpSpPr>
          <p:grpSpPr>
            <a:xfrm>
              <a:off x="4342598" y="4304307"/>
              <a:ext cx="4217498" cy="265775"/>
              <a:chOff x="14380330" y="13620691"/>
              <a:chExt cx="13966069" cy="880102"/>
            </a:xfrm>
          </p:grpSpPr>
          <p:sp>
            <p:nvSpPr>
              <p:cNvPr id="56" name="Rectangle 24"/>
              <p:cNvSpPr txBox="1">
                <a:spLocks/>
              </p:cNvSpPr>
              <p:nvPr/>
            </p:nvSpPr>
            <p:spPr bwMode="gray">
              <a:xfrm>
                <a:off x="14380330" y="13620691"/>
                <a:ext cx="2298816" cy="880102"/>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endParaRPr lang="en-US" sz="1631" dirty="0">
                  <a:solidFill>
                    <a:srgbClr val="000000"/>
                  </a:solidFill>
                  <a:latin typeface="Calibri"/>
                  <a:ea typeface="Arial Unicode MS"/>
                  <a:cs typeface="Arial Unicode MS"/>
                </a:endParaRPr>
              </a:p>
            </p:txBody>
          </p:sp>
          <p:sp>
            <p:nvSpPr>
              <p:cNvPr id="57" name="Rectangle 56"/>
              <p:cNvSpPr>
                <a:spLocks/>
              </p:cNvSpPr>
              <p:nvPr/>
            </p:nvSpPr>
            <p:spPr bwMode="gray">
              <a:xfrm>
                <a:off x="16620399" y="13620691"/>
                <a:ext cx="11726000" cy="880102"/>
              </a:xfrm>
              <a:prstGeom prst="rect">
                <a:avLst/>
              </a:prstGeom>
              <a:solidFill>
                <a:schemeClr val="bg2">
                  <a:lumMod val="60000"/>
                  <a:lumOff val="40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813" tIns="67813" rIns="67813" bIns="67813" numCol="1" anchor="ctr" anchorCtr="0" compatLnSpc="1">
                <a:prstTxWarp prst="textNoShape">
                  <a:avLst/>
                </a:prstTxWarp>
                <a:noAutofit/>
              </a:bodyPr>
              <a:lstStyle/>
              <a:p>
                <a:pPr defTabSz="860347">
                  <a:buClr>
                    <a:srgbClr val="000000"/>
                  </a:buClr>
                </a:pPr>
                <a:r>
                  <a:rPr lang="en-IN" sz="1631" dirty="0">
                    <a:solidFill>
                      <a:srgbClr val="000000"/>
                    </a:solidFill>
                    <a:latin typeface="Calibri"/>
                    <a:ea typeface="Arial Unicode MS"/>
                    <a:cs typeface="Arial Unicode MS"/>
                  </a:rPr>
                  <a:t>Risk Assessment</a:t>
                </a:r>
              </a:p>
            </p:txBody>
          </p:sp>
          <p:grpSp>
            <p:nvGrpSpPr>
              <p:cNvPr id="58" name="Group 57"/>
              <p:cNvGrpSpPr/>
              <p:nvPr/>
            </p:nvGrpSpPr>
            <p:grpSpPr bwMode="gray">
              <a:xfrm>
                <a:off x="15259231" y="13709079"/>
                <a:ext cx="541016" cy="703326"/>
                <a:chOff x="6518275" y="4495800"/>
                <a:chExt cx="254000" cy="330200"/>
              </a:xfrm>
              <a:solidFill>
                <a:schemeClr val="bg1"/>
              </a:solidFill>
            </p:grpSpPr>
            <p:sp>
              <p:nvSpPr>
                <p:cNvPr id="59" name="Freeform 105"/>
                <p:cNvSpPr>
                  <a:spLocks/>
                </p:cNvSpPr>
                <p:nvPr/>
              </p:nvSpPr>
              <p:spPr bwMode="gray">
                <a:xfrm>
                  <a:off x="6518275" y="4743450"/>
                  <a:ext cx="254000" cy="82550"/>
                </a:xfrm>
                <a:custGeom>
                  <a:avLst/>
                  <a:gdLst>
                    <a:gd name="T0" fmla="*/ 104 w 108"/>
                    <a:gd name="T1" fmla="*/ 19 h 35"/>
                    <a:gd name="T2" fmla="*/ 95 w 108"/>
                    <a:gd name="T3" fmla="*/ 13 h 35"/>
                    <a:gd name="T4" fmla="*/ 97 w 108"/>
                    <a:gd name="T5" fmla="*/ 8 h 35"/>
                    <a:gd name="T6" fmla="*/ 91 w 108"/>
                    <a:gd name="T7" fmla="*/ 0 h 35"/>
                    <a:gd name="T8" fmla="*/ 54 w 108"/>
                    <a:gd name="T9" fmla="*/ 0 h 35"/>
                    <a:gd name="T10" fmla="*/ 17 w 108"/>
                    <a:gd name="T11" fmla="*/ 0 h 35"/>
                    <a:gd name="T12" fmla="*/ 11 w 108"/>
                    <a:gd name="T13" fmla="*/ 8 h 35"/>
                    <a:gd name="T14" fmla="*/ 13 w 108"/>
                    <a:gd name="T15" fmla="*/ 13 h 35"/>
                    <a:gd name="T16" fmla="*/ 4 w 108"/>
                    <a:gd name="T17" fmla="*/ 19 h 35"/>
                    <a:gd name="T18" fmla="*/ 0 w 108"/>
                    <a:gd name="T19" fmla="*/ 25 h 35"/>
                    <a:gd name="T20" fmla="*/ 0 w 108"/>
                    <a:gd name="T21" fmla="*/ 30 h 35"/>
                    <a:gd name="T22" fmla="*/ 4 w 108"/>
                    <a:gd name="T23" fmla="*/ 35 h 35"/>
                    <a:gd name="T24" fmla="*/ 54 w 108"/>
                    <a:gd name="T25" fmla="*/ 35 h 35"/>
                    <a:gd name="T26" fmla="*/ 104 w 108"/>
                    <a:gd name="T27" fmla="*/ 35 h 35"/>
                    <a:gd name="T28" fmla="*/ 108 w 108"/>
                    <a:gd name="T29" fmla="*/ 30 h 35"/>
                    <a:gd name="T30" fmla="*/ 108 w 108"/>
                    <a:gd name="T31" fmla="*/ 25 h 35"/>
                    <a:gd name="T32" fmla="*/ 104 w 108"/>
                    <a:gd name="T33"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35">
                      <a:moveTo>
                        <a:pt x="104" y="19"/>
                      </a:moveTo>
                      <a:cubicBezTo>
                        <a:pt x="95" y="13"/>
                        <a:pt x="95" y="13"/>
                        <a:pt x="95" y="13"/>
                      </a:cubicBezTo>
                      <a:cubicBezTo>
                        <a:pt x="96" y="12"/>
                        <a:pt x="97" y="10"/>
                        <a:pt x="97" y="8"/>
                      </a:cubicBezTo>
                      <a:cubicBezTo>
                        <a:pt x="97" y="5"/>
                        <a:pt x="94" y="1"/>
                        <a:pt x="91" y="0"/>
                      </a:cubicBezTo>
                      <a:cubicBezTo>
                        <a:pt x="54" y="0"/>
                        <a:pt x="54" y="0"/>
                        <a:pt x="54" y="0"/>
                      </a:cubicBezTo>
                      <a:cubicBezTo>
                        <a:pt x="17" y="0"/>
                        <a:pt x="17" y="0"/>
                        <a:pt x="17" y="0"/>
                      </a:cubicBezTo>
                      <a:cubicBezTo>
                        <a:pt x="14" y="1"/>
                        <a:pt x="11" y="5"/>
                        <a:pt x="11" y="8"/>
                      </a:cubicBezTo>
                      <a:cubicBezTo>
                        <a:pt x="11" y="10"/>
                        <a:pt x="12" y="12"/>
                        <a:pt x="13" y="13"/>
                      </a:cubicBezTo>
                      <a:cubicBezTo>
                        <a:pt x="4" y="19"/>
                        <a:pt x="4" y="19"/>
                        <a:pt x="4" y="19"/>
                      </a:cubicBezTo>
                      <a:cubicBezTo>
                        <a:pt x="3" y="20"/>
                        <a:pt x="0" y="21"/>
                        <a:pt x="0" y="25"/>
                      </a:cubicBezTo>
                      <a:cubicBezTo>
                        <a:pt x="0" y="30"/>
                        <a:pt x="0" y="30"/>
                        <a:pt x="0" y="30"/>
                      </a:cubicBezTo>
                      <a:cubicBezTo>
                        <a:pt x="0" y="33"/>
                        <a:pt x="2" y="35"/>
                        <a:pt x="4" y="35"/>
                      </a:cubicBezTo>
                      <a:cubicBezTo>
                        <a:pt x="54" y="35"/>
                        <a:pt x="54" y="35"/>
                        <a:pt x="54" y="35"/>
                      </a:cubicBezTo>
                      <a:cubicBezTo>
                        <a:pt x="104" y="35"/>
                        <a:pt x="104" y="35"/>
                        <a:pt x="104" y="35"/>
                      </a:cubicBezTo>
                      <a:cubicBezTo>
                        <a:pt x="106" y="35"/>
                        <a:pt x="108" y="33"/>
                        <a:pt x="108" y="30"/>
                      </a:cubicBezTo>
                      <a:cubicBezTo>
                        <a:pt x="108" y="25"/>
                        <a:pt x="108" y="25"/>
                        <a:pt x="108" y="25"/>
                      </a:cubicBezTo>
                      <a:cubicBezTo>
                        <a:pt x="108" y="21"/>
                        <a:pt x="105" y="20"/>
                        <a:pt x="104" y="19"/>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60" name="Freeform 106"/>
                <p:cNvSpPr>
                  <a:spLocks/>
                </p:cNvSpPr>
                <p:nvPr/>
              </p:nvSpPr>
              <p:spPr bwMode="gray">
                <a:xfrm>
                  <a:off x="6546850" y="4495800"/>
                  <a:ext cx="196850" cy="222250"/>
                </a:xfrm>
                <a:custGeom>
                  <a:avLst/>
                  <a:gdLst>
                    <a:gd name="T0" fmla="*/ 80 w 84"/>
                    <a:gd name="T1" fmla="*/ 0 h 94"/>
                    <a:gd name="T2" fmla="*/ 71 w 84"/>
                    <a:gd name="T3" fmla="*/ 0 h 94"/>
                    <a:gd name="T4" fmla="*/ 67 w 84"/>
                    <a:gd name="T5" fmla="*/ 4 h 94"/>
                    <a:gd name="T6" fmla="*/ 67 w 84"/>
                    <a:gd name="T7" fmla="*/ 17 h 94"/>
                    <a:gd name="T8" fmla="*/ 53 w 84"/>
                    <a:gd name="T9" fmla="*/ 17 h 94"/>
                    <a:gd name="T10" fmla="*/ 53 w 84"/>
                    <a:gd name="T11" fmla="*/ 4 h 94"/>
                    <a:gd name="T12" fmla="*/ 49 w 84"/>
                    <a:gd name="T13" fmla="*/ 0 h 94"/>
                    <a:gd name="T14" fmla="*/ 42 w 84"/>
                    <a:gd name="T15" fmla="*/ 0 h 94"/>
                    <a:gd name="T16" fmla="*/ 35 w 84"/>
                    <a:gd name="T17" fmla="*/ 0 h 94"/>
                    <a:gd name="T18" fmla="*/ 31 w 84"/>
                    <a:gd name="T19" fmla="*/ 4 h 94"/>
                    <a:gd name="T20" fmla="*/ 31 w 84"/>
                    <a:gd name="T21" fmla="*/ 17 h 94"/>
                    <a:gd name="T22" fmla="*/ 17 w 84"/>
                    <a:gd name="T23" fmla="*/ 17 h 94"/>
                    <a:gd name="T24" fmla="*/ 17 w 84"/>
                    <a:gd name="T25" fmla="*/ 4 h 94"/>
                    <a:gd name="T26" fmla="*/ 13 w 84"/>
                    <a:gd name="T27" fmla="*/ 0 h 94"/>
                    <a:gd name="T28" fmla="*/ 4 w 84"/>
                    <a:gd name="T29" fmla="*/ 0 h 94"/>
                    <a:gd name="T30" fmla="*/ 0 w 84"/>
                    <a:gd name="T31" fmla="*/ 4 h 94"/>
                    <a:gd name="T32" fmla="*/ 0 w 84"/>
                    <a:gd name="T33" fmla="*/ 27 h 94"/>
                    <a:gd name="T34" fmla="*/ 4 w 84"/>
                    <a:gd name="T35" fmla="*/ 31 h 94"/>
                    <a:gd name="T36" fmla="*/ 5 w 84"/>
                    <a:gd name="T37" fmla="*/ 31 h 94"/>
                    <a:gd name="T38" fmla="*/ 11 w 84"/>
                    <a:gd name="T39" fmla="*/ 41 h 94"/>
                    <a:gd name="T40" fmla="*/ 7 w 84"/>
                    <a:gd name="T41" fmla="*/ 94 h 94"/>
                    <a:gd name="T42" fmla="*/ 77 w 84"/>
                    <a:gd name="T43" fmla="*/ 94 h 94"/>
                    <a:gd name="T44" fmla="*/ 73 w 84"/>
                    <a:gd name="T45" fmla="*/ 41 h 94"/>
                    <a:gd name="T46" fmla="*/ 79 w 84"/>
                    <a:gd name="T47" fmla="*/ 31 h 94"/>
                    <a:gd name="T48" fmla="*/ 80 w 84"/>
                    <a:gd name="T49" fmla="*/ 31 h 94"/>
                    <a:gd name="T50" fmla="*/ 84 w 84"/>
                    <a:gd name="T51" fmla="*/ 27 h 94"/>
                    <a:gd name="T52" fmla="*/ 84 w 84"/>
                    <a:gd name="T53" fmla="*/ 4 h 94"/>
                    <a:gd name="T54" fmla="*/ 80 w 84"/>
                    <a:gd name="T5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4" h="94">
                      <a:moveTo>
                        <a:pt x="80" y="0"/>
                      </a:moveTo>
                      <a:cubicBezTo>
                        <a:pt x="71" y="0"/>
                        <a:pt x="71" y="0"/>
                        <a:pt x="71" y="0"/>
                      </a:cubicBezTo>
                      <a:cubicBezTo>
                        <a:pt x="69" y="0"/>
                        <a:pt x="67" y="2"/>
                        <a:pt x="67" y="4"/>
                      </a:cubicBezTo>
                      <a:cubicBezTo>
                        <a:pt x="67" y="17"/>
                        <a:pt x="67" y="17"/>
                        <a:pt x="67" y="17"/>
                      </a:cubicBezTo>
                      <a:cubicBezTo>
                        <a:pt x="53" y="17"/>
                        <a:pt x="53" y="17"/>
                        <a:pt x="53" y="17"/>
                      </a:cubicBezTo>
                      <a:cubicBezTo>
                        <a:pt x="53" y="4"/>
                        <a:pt x="53" y="4"/>
                        <a:pt x="53" y="4"/>
                      </a:cubicBezTo>
                      <a:cubicBezTo>
                        <a:pt x="53" y="2"/>
                        <a:pt x="51" y="0"/>
                        <a:pt x="49" y="0"/>
                      </a:cubicBezTo>
                      <a:cubicBezTo>
                        <a:pt x="42" y="0"/>
                        <a:pt x="42" y="0"/>
                        <a:pt x="42" y="0"/>
                      </a:cubicBezTo>
                      <a:cubicBezTo>
                        <a:pt x="35" y="0"/>
                        <a:pt x="35" y="0"/>
                        <a:pt x="35" y="0"/>
                      </a:cubicBezTo>
                      <a:cubicBezTo>
                        <a:pt x="33" y="0"/>
                        <a:pt x="31" y="2"/>
                        <a:pt x="31" y="4"/>
                      </a:cubicBezTo>
                      <a:cubicBezTo>
                        <a:pt x="31" y="17"/>
                        <a:pt x="31" y="17"/>
                        <a:pt x="31" y="17"/>
                      </a:cubicBezTo>
                      <a:cubicBezTo>
                        <a:pt x="17" y="17"/>
                        <a:pt x="17" y="17"/>
                        <a:pt x="17" y="17"/>
                      </a:cubicBezTo>
                      <a:cubicBezTo>
                        <a:pt x="17" y="4"/>
                        <a:pt x="17" y="4"/>
                        <a:pt x="17" y="4"/>
                      </a:cubicBezTo>
                      <a:cubicBezTo>
                        <a:pt x="17" y="2"/>
                        <a:pt x="15" y="0"/>
                        <a:pt x="13" y="0"/>
                      </a:cubicBezTo>
                      <a:cubicBezTo>
                        <a:pt x="4" y="0"/>
                        <a:pt x="4" y="0"/>
                        <a:pt x="4" y="0"/>
                      </a:cubicBezTo>
                      <a:cubicBezTo>
                        <a:pt x="2" y="0"/>
                        <a:pt x="0" y="2"/>
                        <a:pt x="0" y="4"/>
                      </a:cubicBezTo>
                      <a:cubicBezTo>
                        <a:pt x="0" y="27"/>
                        <a:pt x="0" y="27"/>
                        <a:pt x="0" y="27"/>
                      </a:cubicBezTo>
                      <a:cubicBezTo>
                        <a:pt x="0" y="29"/>
                        <a:pt x="2" y="31"/>
                        <a:pt x="4" y="31"/>
                      </a:cubicBezTo>
                      <a:cubicBezTo>
                        <a:pt x="5" y="31"/>
                        <a:pt x="5" y="31"/>
                        <a:pt x="5" y="31"/>
                      </a:cubicBezTo>
                      <a:cubicBezTo>
                        <a:pt x="9" y="31"/>
                        <a:pt x="11" y="34"/>
                        <a:pt x="11" y="41"/>
                      </a:cubicBezTo>
                      <a:cubicBezTo>
                        <a:pt x="11" y="43"/>
                        <a:pt x="7" y="82"/>
                        <a:pt x="7" y="94"/>
                      </a:cubicBezTo>
                      <a:cubicBezTo>
                        <a:pt x="77" y="94"/>
                        <a:pt x="77" y="94"/>
                        <a:pt x="77" y="94"/>
                      </a:cubicBezTo>
                      <a:cubicBezTo>
                        <a:pt x="77" y="82"/>
                        <a:pt x="73" y="43"/>
                        <a:pt x="73" y="41"/>
                      </a:cubicBezTo>
                      <a:cubicBezTo>
                        <a:pt x="73" y="34"/>
                        <a:pt x="75" y="31"/>
                        <a:pt x="79" y="31"/>
                      </a:cubicBezTo>
                      <a:cubicBezTo>
                        <a:pt x="80" y="31"/>
                        <a:pt x="80" y="31"/>
                        <a:pt x="80" y="31"/>
                      </a:cubicBezTo>
                      <a:cubicBezTo>
                        <a:pt x="82" y="31"/>
                        <a:pt x="84" y="29"/>
                        <a:pt x="84" y="27"/>
                      </a:cubicBezTo>
                      <a:cubicBezTo>
                        <a:pt x="84" y="4"/>
                        <a:pt x="84" y="4"/>
                        <a:pt x="84" y="4"/>
                      </a:cubicBezTo>
                      <a:cubicBezTo>
                        <a:pt x="84" y="2"/>
                        <a:pt x="82" y="0"/>
                        <a:pt x="80" y="0"/>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grpSp>
        </p:grpSp>
        <p:grpSp>
          <p:nvGrpSpPr>
            <p:cNvPr id="5" name="Group 4"/>
            <p:cNvGrpSpPr/>
            <p:nvPr/>
          </p:nvGrpSpPr>
          <p:grpSpPr>
            <a:xfrm>
              <a:off x="4342598" y="3997017"/>
              <a:ext cx="4217498" cy="265775"/>
              <a:chOff x="14380330" y="12608859"/>
              <a:chExt cx="13966069" cy="880102"/>
            </a:xfrm>
          </p:grpSpPr>
          <p:sp>
            <p:nvSpPr>
              <p:cNvPr id="53" name="Rectangle 24"/>
              <p:cNvSpPr txBox="1">
                <a:spLocks/>
              </p:cNvSpPr>
              <p:nvPr/>
            </p:nvSpPr>
            <p:spPr bwMode="gray">
              <a:xfrm>
                <a:off x="14380330" y="12608859"/>
                <a:ext cx="2298816" cy="880102"/>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endParaRPr lang="en-US" sz="1631" dirty="0">
                  <a:solidFill>
                    <a:srgbClr val="000000"/>
                  </a:solidFill>
                  <a:latin typeface="Calibri"/>
                  <a:ea typeface="Arial Unicode MS"/>
                  <a:cs typeface="Arial Unicode MS"/>
                </a:endParaRPr>
              </a:p>
            </p:txBody>
          </p:sp>
          <p:sp>
            <p:nvSpPr>
              <p:cNvPr id="54" name="Rectangle 53"/>
              <p:cNvSpPr>
                <a:spLocks/>
              </p:cNvSpPr>
              <p:nvPr/>
            </p:nvSpPr>
            <p:spPr bwMode="gray">
              <a:xfrm>
                <a:off x="16620399" y="12608859"/>
                <a:ext cx="11726000" cy="880102"/>
              </a:xfrm>
              <a:prstGeom prst="rect">
                <a:avLst/>
              </a:prstGeom>
              <a:solidFill>
                <a:schemeClr val="bg2">
                  <a:lumMod val="60000"/>
                  <a:lumOff val="40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813" tIns="67813" rIns="67813" bIns="67813" numCol="1" anchor="ctr" anchorCtr="0" compatLnSpc="1">
                <a:prstTxWarp prst="textNoShape">
                  <a:avLst/>
                </a:prstTxWarp>
                <a:noAutofit/>
              </a:bodyPr>
              <a:lstStyle/>
              <a:p>
                <a:pPr defTabSz="860347">
                  <a:buClr>
                    <a:srgbClr val="000000"/>
                  </a:buClr>
                </a:pPr>
                <a:r>
                  <a:rPr lang="en-IN" sz="1631" dirty="0">
                    <a:solidFill>
                      <a:srgbClr val="000000"/>
                    </a:solidFill>
                    <a:latin typeface="Calibri"/>
                    <a:ea typeface="Arial Unicode MS"/>
                    <a:cs typeface="Arial Unicode MS"/>
                  </a:rPr>
                  <a:t>Technology specific to defence</a:t>
                </a:r>
              </a:p>
            </p:txBody>
          </p:sp>
          <p:sp>
            <p:nvSpPr>
              <p:cNvPr id="55" name="Freeform 1725"/>
              <p:cNvSpPr>
                <a:spLocks noEditPoints="1"/>
              </p:cNvSpPr>
              <p:nvPr/>
            </p:nvSpPr>
            <p:spPr bwMode="gray">
              <a:xfrm>
                <a:off x="15230079" y="12698975"/>
                <a:ext cx="599317" cy="699873"/>
              </a:xfrm>
              <a:custGeom>
                <a:avLst/>
                <a:gdLst>
                  <a:gd name="T0" fmla="*/ 10702 w 17504"/>
                  <a:gd name="T1" fmla="*/ 18731 h 20411"/>
                  <a:gd name="T2" fmla="*/ 9889 w 17504"/>
                  <a:gd name="T3" fmla="*/ 17506 h 20411"/>
                  <a:gd name="T4" fmla="*/ 5185 w 17504"/>
                  <a:gd name="T5" fmla="*/ 16405 h 20411"/>
                  <a:gd name="T6" fmla="*/ 3801 w 17504"/>
                  <a:gd name="T7" fmla="*/ 16053 h 20411"/>
                  <a:gd name="T8" fmla="*/ 7933 w 17504"/>
                  <a:gd name="T9" fmla="*/ 14286 h 20411"/>
                  <a:gd name="T10" fmla="*/ 7740 w 17504"/>
                  <a:gd name="T11" fmla="*/ 12918 h 20411"/>
                  <a:gd name="T12" fmla="*/ 5590 w 17504"/>
                  <a:gd name="T13" fmla="*/ 5722 h 20411"/>
                  <a:gd name="T14" fmla="*/ 7135 w 17504"/>
                  <a:gd name="T15" fmla="*/ 5663 h 20411"/>
                  <a:gd name="T16" fmla="*/ 8981 w 17504"/>
                  <a:gd name="T17" fmla="*/ 9299 h 20411"/>
                  <a:gd name="T18" fmla="*/ 11521 w 17504"/>
                  <a:gd name="T19" fmla="*/ 9209 h 20411"/>
                  <a:gd name="T20" fmla="*/ 15283 w 17504"/>
                  <a:gd name="T21" fmla="*/ 10661 h 20411"/>
                  <a:gd name="T22" fmla="*/ 16627 w 17504"/>
                  <a:gd name="T23" fmla="*/ 15742 h 20411"/>
                  <a:gd name="T24" fmla="*/ 17141 w 17504"/>
                  <a:gd name="T25" fmla="*/ 18602 h 20411"/>
                  <a:gd name="T26" fmla="*/ 11871 w 17504"/>
                  <a:gd name="T27" fmla="*/ 20410 h 20411"/>
                  <a:gd name="T28" fmla="*/ 15585 w 17504"/>
                  <a:gd name="T29" fmla="*/ 18404 h 20411"/>
                  <a:gd name="T30" fmla="*/ 16474 w 17504"/>
                  <a:gd name="T31" fmla="*/ 17151 h 20411"/>
                  <a:gd name="T32" fmla="*/ 15782 w 17504"/>
                  <a:gd name="T33" fmla="*/ 15942 h 20411"/>
                  <a:gd name="T34" fmla="*/ 12494 w 17504"/>
                  <a:gd name="T35" fmla="*/ 9747 h 20411"/>
                  <a:gd name="T36" fmla="*/ 9319 w 17504"/>
                  <a:gd name="T37" fmla="*/ 10297 h 20411"/>
                  <a:gd name="T38" fmla="*/ 6398 w 17504"/>
                  <a:gd name="T39" fmla="*/ 6030 h 20411"/>
                  <a:gd name="T40" fmla="*/ 6836 w 17504"/>
                  <a:gd name="T41" fmla="*/ 8106 h 20411"/>
                  <a:gd name="T42" fmla="*/ 9283 w 17504"/>
                  <a:gd name="T43" fmla="*/ 15172 h 20411"/>
                  <a:gd name="T44" fmla="*/ 5439 w 17504"/>
                  <a:gd name="T45" fmla="*/ 15237 h 20411"/>
                  <a:gd name="T46" fmla="*/ 4637 w 17504"/>
                  <a:gd name="T47" fmla="*/ 15726 h 20411"/>
                  <a:gd name="T48" fmla="*/ 8727 w 17504"/>
                  <a:gd name="T49" fmla="*/ 16249 h 20411"/>
                  <a:gd name="T50" fmla="*/ 11408 w 17504"/>
                  <a:gd name="T51" fmla="*/ 17758 h 20411"/>
                  <a:gd name="T52" fmla="*/ 11870 w 17504"/>
                  <a:gd name="T53" fmla="*/ 19677 h 20411"/>
                  <a:gd name="T54" fmla="*/ 12325 w 17504"/>
                  <a:gd name="T55" fmla="*/ 16988 h 20411"/>
                  <a:gd name="T56" fmla="*/ 15331 w 17504"/>
                  <a:gd name="T57" fmla="*/ 16287 h 20411"/>
                  <a:gd name="T58" fmla="*/ 12030 w 17504"/>
                  <a:gd name="T59" fmla="*/ 17345 h 20411"/>
                  <a:gd name="T60" fmla="*/ 86 w 17504"/>
                  <a:gd name="T61" fmla="*/ 7260 h 20411"/>
                  <a:gd name="T62" fmla="*/ 5425 w 17504"/>
                  <a:gd name="T63" fmla="*/ 74 h 20411"/>
                  <a:gd name="T64" fmla="*/ 12527 w 17504"/>
                  <a:gd name="T65" fmla="*/ 7316 h 20411"/>
                  <a:gd name="T66" fmla="*/ 11295 w 17504"/>
                  <a:gd name="T67" fmla="*/ 8872 h 20411"/>
                  <a:gd name="T68" fmla="*/ 11847 w 17504"/>
                  <a:gd name="T69" fmla="*/ 5558 h 20411"/>
                  <a:gd name="T70" fmla="*/ 3703 w 17504"/>
                  <a:gd name="T71" fmla="*/ 1367 h 20411"/>
                  <a:gd name="T72" fmla="*/ 5542 w 17504"/>
                  <a:gd name="T73" fmla="*/ 11846 h 20411"/>
                  <a:gd name="T74" fmla="*/ 7126 w 17504"/>
                  <a:gd name="T75" fmla="*/ 12184 h 20411"/>
                  <a:gd name="T76" fmla="*/ 6751 w 17504"/>
                  <a:gd name="T77" fmla="*/ 12589 h 20411"/>
                  <a:gd name="T78" fmla="*/ 4574 w 17504"/>
                  <a:gd name="T79" fmla="*/ 10689 h 20411"/>
                  <a:gd name="T80" fmla="*/ 7993 w 17504"/>
                  <a:gd name="T81" fmla="*/ 1915 h 20411"/>
                  <a:gd name="T82" fmla="*/ 10943 w 17504"/>
                  <a:gd name="T83" fmla="*/ 7161 h 20411"/>
                  <a:gd name="T84" fmla="*/ 9421 w 17504"/>
                  <a:gd name="T85" fmla="*/ 9195 h 20411"/>
                  <a:gd name="T86" fmla="*/ 10292 w 17504"/>
                  <a:gd name="T87" fmla="*/ 6328 h 20411"/>
                  <a:gd name="T88" fmla="*/ 6979 w 17504"/>
                  <a:gd name="T89" fmla="*/ 2365 h 20411"/>
                  <a:gd name="T90" fmla="*/ 2349 w 17504"/>
                  <a:gd name="T91" fmla="*/ 5720 h 20411"/>
                  <a:gd name="T92" fmla="*/ 6095 w 17504"/>
                  <a:gd name="T93" fmla="*/ 10300 h 20411"/>
                  <a:gd name="T94" fmla="*/ 5693 w 17504"/>
                  <a:gd name="T95" fmla="*/ 10983 h 20411"/>
                  <a:gd name="T96" fmla="*/ 5707 w 17504"/>
                  <a:gd name="T97" fmla="*/ 3133 h 20411"/>
                  <a:gd name="T98" fmla="*/ 8837 w 17504"/>
                  <a:gd name="T99" fmla="*/ 8163 h 20411"/>
                  <a:gd name="T100" fmla="*/ 8557 w 17504"/>
                  <a:gd name="T101" fmla="*/ 5207 h 20411"/>
                  <a:gd name="T102" fmla="*/ 4032 w 17504"/>
                  <a:gd name="T103" fmla="*/ 7142 h 20411"/>
                  <a:gd name="T104" fmla="*/ 6030 w 17504"/>
                  <a:gd name="T105" fmla="*/ 9050 h 20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04" h="20411">
                    <a:moveTo>
                      <a:pt x="11625" y="20371"/>
                    </a:moveTo>
                    <a:cubicBezTo>
                      <a:pt x="11471" y="20315"/>
                      <a:pt x="11311" y="20203"/>
                      <a:pt x="11223" y="20087"/>
                    </a:cubicBezTo>
                    <a:cubicBezTo>
                      <a:pt x="11148" y="19990"/>
                      <a:pt x="11078" y="19806"/>
                      <a:pt x="10702" y="18731"/>
                    </a:cubicBezTo>
                    <a:cubicBezTo>
                      <a:pt x="10528" y="18233"/>
                      <a:pt x="10526" y="18223"/>
                      <a:pt x="10542" y="17997"/>
                    </a:cubicBezTo>
                    <a:lnTo>
                      <a:pt x="10558" y="17768"/>
                    </a:lnTo>
                    <a:lnTo>
                      <a:pt x="9889" y="17506"/>
                    </a:lnTo>
                    <a:cubicBezTo>
                      <a:pt x="9521" y="17361"/>
                      <a:pt x="8991" y="17150"/>
                      <a:pt x="8711" y="17036"/>
                    </a:cubicBezTo>
                    <a:cubicBezTo>
                      <a:pt x="7650" y="16603"/>
                      <a:pt x="7054" y="16414"/>
                      <a:pt x="6481" y="16329"/>
                    </a:cubicBezTo>
                    <a:cubicBezTo>
                      <a:pt x="6117" y="16274"/>
                      <a:pt x="5887" y="16288"/>
                      <a:pt x="5185" y="16405"/>
                    </a:cubicBezTo>
                    <a:cubicBezTo>
                      <a:pt x="4983" y="16439"/>
                      <a:pt x="4678" y="16468"/>
                      <a:pt x="4507" y="16470"/>
                    </a:cubicBezTo>
                    <a:cubicBezTo>
                      <a:pt x="4239" y="16474"/>
                      <a:pt x="4182" y="16466"/>
                      <a:pt x="4084" y="16413"/>
                    </a:cubicBezTo>
                    <a:cubicBezTo>
                      <a:pt x="3921" y="16326"/>
                      <a:pt x="3855" y="16242"/>
                      <a:pt x="3801" y="16053"/>
                    </a:cubicBezTo>
                    <a:cubicBezTo>
                      <a:pt x="3656" y="15550"/>
                      <a:pt x="3935" y="15116"/>
                      <a:pt x="4618" y="14783"/>
                    </a:cubicBezTo>
                    <a:cubicBezTo>
                      <a:pt x="5375" y="14413"/>
                      <a:pt x="6131" y="14259"/>
                      <a:pt x="7188" y="14259"/>
                    </a:cubicBezTo>
                    <a:cubicBezTo>
                      <a:pt x="7468" y="14259"/>
                      <a:pt x="7803" y="14271"/>
                      <a:pt x="7933" y="14286"/>
                    </a:cubicBezTo>
                    <a:cubicBezTo>
                      <a:pt x="8064" y="14301"/>
                      <a:pt x="8180" y="14307"/>
                      <a:pt x="8193" y="14300"/>
                    </a:cubicBezTo>
                    <a:cubicBezTo>
                      <a:pt x="8205" y="14292"/>
                      <a:pt x="8132" y="14048"/>
                      <a:pt x="8031" y="13757"/>
                    </a:cubicBezTo>
                    <a:cubicBezTo>
                      <a:pt x="7930" y="13467"/>
                      <a:pt x="7799" y="13089"/>
                      <a:pt x="7740" y="12918"/>
                    </a:cubicBezTo>
                    <a:cubicBezTo>
                      <a:pt x="7681" y="12747"/>
                      <a:pt x="7185" y="11325"/>
                      <a:pt x="6638" y="9757"/>
                    </a:cubicBezTo>
                    <a:cubicBezTo>
                      <a:pt x="5365" y="6109"/>
                      <a:pt x="5502" y="6546"/>
                      <a:pt x="5515" y="6173"/>
                    </a:cubicBezTo>
                    <a:cubicBezTo>
                      <a:pt x="5524" y="5927"/>
                      <a:pt x="5539" y="5833"/>
                      <a:pt x="5590" y="5722"/>
                    </a:cubicBezTo>
                    <a:cubicBezTo>
                      <a:pt x="5704" y="5468"/>
                      <a:pt x="5898" y="5315"/>
                      <a:pt x="6184" y="5254"/>
                    </a:cubicBezTo>
                    <a:cubicBezTo>
                      <a:pt x="6296" y="5230"/>
                      <a:pt x="6360" y="5233"/>
                      <a:pt x="6502" y="5269"/>
                    </a:cubicBezTo>
                    <a:cubicBezTo>
                      <a:pt x="6744" y="5331"/>
                      <a:pt x="6899" y="5427"/>
                      <a:pt x="7135" y="5663"/>
                    </a:cubicBezTo>
                    <a:cubicBezTo>
                      <a:pt x="7355" y="5883"/>
                      <a:pt x="7318" y="5814"/>
                      <a:pt x="8000" y="7260"/>
                    </a:cubicBezTo>
                    <a:cubicBezTo>
                      <a:pt x="8187" y="7655"/>
                      <a:pt x="8464" y="8252"/>
                      <a:pt x="8616" y="8586"/>
                    </a:cubicBezTo>
                    <a:cubicBezTo>
                      <a:pt x="8768" y="8920"/>
                      <a:pt x="8932" y="9241"/>
                      <a:pt x="8981" y="9299"/>
                    </a:cubicBezTo>
                    <a:cubicBezTo>
                      <a:pt x="9030" y="9358"/>
                      <a:pt x="9135" y="9440"/>
                      <a:pt x="9216" y="9481"/>
                    </a:cubicBezTo>
                    <a:cubicBezTo>
                      <a:pt x="9449" y="9602"/>
                      <a:pt x="9693" y="9590"/>
                      <a:pt x="10519" y="9414"/>
                    </a:cubicBezTo>
                    <a:cubicBezTo>
                      <a:pt x="10891" y="9335"/>
                      <a:pt x="11342" y="9243"/>
                      <a:pt x="11521" y="9209"/>
                    </a:cubicBezTo>
                    <a:cubicBezTo>
                      <a:pt x="11699" y="9176"/>
                      <a:pt x="12100" y="9092"/>
                      <a:pt x="12411" y="9024"/>
                    </a:cubicBezTo>
                    <a:cubicBezTo>
                      <a:pt x="13483" y="8789"/>
                      <a:pt x="13923" y="8801"/>
                      <a:pt x="14329" y="9079"/>
                    </a:cubicBezTo>
                    <a:cubicBezTo>
                      <a:pt x="14666" y="9310"/>
                      <a:pt x="14906" y="9708"/>
                      <a:pt x="15283" y="10661"/>
                    </a:cubicBezTo>
                    <a:cubicBezTo>
                      <a:pt x="15691" y="11694"/>
                      <a:pt x="16000" y="12735"/>
                      <a:pt x="16287" y="14047"/>
                    </a:cubicBezTo>
                    <a:cubicBezTo>
                      <a:pt x="16416" y="14639"/>
                      <a:pt x="16516" y="15322"/>
                      <a:pt x="16516" y="15620"/>
                    </a:cubicBezTo>
                    <a:cubicBezTo>
                      <a:pt x="16516" y="15647"/>
                      <a:pt x="16566" y="15702"/>
                      <a:pt x="16627" y="15742"/>
                    </a:cubicBezTo>
                    <a:cubicBezTo>
                      <a:pt x="16769" y="15837"/>
                      <a:pt x="16862" y="15974"/>
                      <a:pt x="16951" y="16220"/>
                    </a:cubicBezTo>
                    <a:cubicBezTo>
                      <a:pt x="17388" y="17439"/>
                      <a:pt x="17504" y="17798"/>
                      <a:pt x="17504" y="17938"/>
                    </a:cubicBezTo>
                    <a:cubicBezTo>
                      <a:pt x="17504" y="18223"/>
                      <a:pt x="17356" y="18493"/>
                      <a:pt x="17141" y="18602"/>
                    </a:cubicBezTo>
                    <a:cubicBezTo>
                      <a:pt x="17085" y="18631"/>
                      <a:pt x="16594" y="18810"/>
                      <a:pt x="16050" y="19000"/>
                    </a:cubicBezTo>
                    <a:cubicBezTo>
                      <a:pt x="15507" y="19190"/>
                      <a:pt x="14720" y="19465"/>
                      <a:pt x="14301" y="19612"/>
                    </a:cubicBezTo>
                    <a:cubicBezTo>
                      <a:pt x="12132" y="20372"/>
                      <a:pt x="12012" y="20411"/>
                      <a:pt x="11871" y="20410"/>
                    </a:cubicBezTo>
                    <a:cubicBezTo>
                      <a:pt x="11795" y="20409"/>
                      <a:pt x="11684" y="20392"/>
                      <a:pt x="11625" y="20371"/>
                    </a:cubicBezTo>
                    <a:close/>
                    <a:moveTo>
                      <a:pt x="13317" y="19195"/>
                    </a:moveTo>
                    <a:cubicBezTo>
                      <a:pt x="14075" y="18930"/>
                      <a:pt x="15096" y="18574"/>
                      <a:pt x="15585" y="18404"/>
                    </a:cubicBezTo>
                    <a:cubicBezTo>
                      <a:pt x="16074" y="18234"/>
                      <a:pt x="16534" y="18074"/>
                      <a:pt x="16608" y="18048"/>
                    </a:cubicBezTo>
                    <a:cubicBezTo>
                      <a:pt x="16693" y="18018"/>
                      <a:pt x="16742" y="17985"/>
                      <a:pt x="16742" y="17956"/>
                    </a:cubicBezTo>
                    <a:cubicBezTo>
                      <a:pt x="16742" y="17931"/>
                      <a:pt x="16621" y="17569"/>
                      <a:pt x="16474" y="17151"/>
                    </a:cubicBezTo>
                    <a:cubicBezTo>
                      <a:pt x="16326" y="16733"/>
                      <a:pt x="16206" y="16387"/>
                      <a:pt x="16206" y="16382"/>
                    </a:cubicBezTo>
                    <a:cubicBezTo>
                      <a:pt x="16206" y="16377"/>
                      <a:pt x="16129" y="16337"/>
                      <a:pt x="16036" y="16293"/>
                    </a:cubicBezTo>
                    <a:cubicBezTo>
                      <a:pt x="15784" y="16174"/>
                      <a:pt x="15782" y="16171"/>
                      <a:pt x="15782" y="15942"/>
                    </a:cubicBezTo>
                    <a:cubicBezTo>
                      <a:pt x="15780" y="14821"/>
                      <a:pt x="15270" y="12691"/>
                      <a:pt x="14586" y="10948"/>
                    </a:cubicBezTo>
                    <a:cubicBezTo>
                      <a:pt x="14340" y="10321"/>
                      <a:pt x="14139" y="9932"/>
                      <a:pt x="13974" y="9767"/>
                    </a:cubicBezTo>
                    <a:cubicBezTo>
                      <a:pt x="13739" y="9532"/>
                      <a:pt x="13483" y="9528"/>
                      <a:pt x="12494" y="9747"/>
                    </a:cubicBezTo>
                    <a:cubicBezTo>
                      <a:pt x="12215" y="9809"/>
                      <a:pt x="11783" y="9903"/>
                      <a:pt x="11535" y="9955"/>
                    </a:cubicBezTo>
                    <a:cubicBezTo>
                      <a:pt x="11286" y="10007"/>
                      <a:pt x="10817" y="10109"/>
                      <a:pt x="10491" y="10180"/>
                    </a:cubicBezTo>
                    <a:cubicBezTo>
                      <a:pt x="9755" y="10342"/>
                      <a:pt x="9625" y="10355"/>
                      <a:pt x="9319" y="10297"/>
                    </a:cubicBezTo>
                    <a:cubicBezTo>
                      <a:pt x="8971" y="10232"/>
                      <a:pt x="8665" y="10073"/>
                      <a:pt x="8455" y="9849"/>
                    </a:cubicBezTo>
                    <a:cubicBezTo>
                      <a:pt x="8276" y="9657"/>
                      <a:pt x="8385" y="9874"/>
                      <a:pt x="7119" y="7190"/>
                    </a:cubicBezTo>
                    <a:cubicBezTo>
                      <a:pt x="6680" y="6259"/>
                      <a:pt x="6608" y="6143"/>
                      <a:pt x="6398" y="6030"/>
                    </a:cubicBezTo>
                    <a:cubicBezTo>
                      <a:pt x="6317" y="5986"/>
                      <a:pt x="6297" y="5985"/>
                      <a:pt x="6256" y="6019"/>
                    </a:cubicBezTo>
                    <a:cubicBezTo>
                      <a:pt x="6165" y="6094"/>
                      <a:pt x="6214" y="6346"/>
                      <a:pt x="6453" y="7020"/>
                    </a:cubicBezTo>
                    <a:cubicBezTo>
                      <a:pt x="6573" y="7361"/>
                      <a:pt x="6746" y="7850"/>
                      <a:pt x="6836" y="8106"/>
                    </a:cubicBezTo>
                    <a:cubicBezTo>
                      <a:pt x="6926" y="8362"/>
                      <a:pt x="7177" y="9080"/>
                      <a:pt x="7395" y="9701"/>
                    </a:cubicBezTo>
                    <a:cubicBezTo>
                      <a:pt x="8176" y="11925"/>
                      <a:pt x="8735" y="13519"/>
                      <a:pt x="8902" y="13991"/>
                    </a:cubicBezTo>
                    <a:cubicBezTo>
                      <a:pt x="9208" y="14858"/>
                      <a:pt x="9297" y="15135"/>
                      <a:pt x="9283" y="15172"/>
                    </a:cubicBezTo>
                    <a:cubicBezTo>
                      <a:pt x="9271" y="15201"/>
                      <a:pt x="9139" y="15188"/>
                      <a:pt x="8652" y="15113"/>
                    </a:cubicBezTo>
                    <a:cubicBezTo>
                      <a:pt x="8141" y="15033"/>
                      <a:pt x="7927" y="15014"/>
                      <a:pt x="7404" y="15001"/>
                    </a:cubicBezTo>
                    <a:cubicBezTo>
                      <a:pt x="6556" y="14980"/>
                      <a:pt x="6040" y="15042"/>
                      <a:pt x="5439" y="15237"/>
                    </a:cubicBezTo>
                    <a:cubicBezTo>
                      <a:pt x="5160" y="15327"/>
                      <a:pt x="4695" y="15561"/>
                      <a:pt x="4606" y="15656"/>
                    </a:cubicBezTo>
                    <a:lnTo>
                      <a:pt x="4540" y="15726"/>
                    </a:lnTo>
                    <a:lnTo>
                      <a:pt x="4637" y="15726"/>
                    </a:lnTo>
                    <a:cubicBezTo>
                      <a:pt x="4690" y="15725"/>
                      <a:pt x="4936" y="15693"/>
                      <a:pt x="5185" y="15655"/>
                    </a:cubicBezTo>
                    <a:cubicBezTo>
                      <a:pt x="5872" y="15547"/>
                      <a:pt x="6236" y="15537"/>
                      <a:pt x="6681" y="15613"/>
                    </a:cubicBezTo>
                    <a:cubicBezTo>
                      <a:pt x="7277" y="15714"/>
                      <a:pt x="7985" y="15935"/>
                      <a:pt x="8727" y="16249"/>
                    </a:cubicBezTo>
                    <a:cubicBezTo>
                      <a:pt x="8921" y="16331"/>
                      <a:pt x="9467" y="16553"/>
                      <a:pt x="9940" y="16741"/>
                    </a:cubicBezTo>
                    <a:cubicBezTo>
                      <a:pt x="11162" y="17227"/>
                      <a:pt x="11549" y="17395"/>
                      <a:pt x="11549" y="17439"/>
                    </a:cubicBezTo>
                    <a:cubicBezTo>
                      <a:pt x="11549" y="17460"/>
                      <a:pt x="11485" y="17604"/>
                      <a:pt x="11408" y="17758"/>
                    </a:cubicBezTo>
                    <a:cubicBezTo>
                      <a:pt x="11330" y="17913"/>
                      <a:pt x="11267" y="18064"/>
                      <a:pt x="11267" y="18094"/>
                    </a:cubicBezTo>
                    <a:cubicBezTo>
                      <a:pt x="11267" y="18139"/>
                      <a:pt x="11650" y="19282"/>
                      <a:pt x="11772" y="19600"/>
                    </a:cubicBezTo>
                    <a:cubicBezTo>
                      <a:pt x="11793" y="19655"/>
                      <a:pt x="11821" y="19677"/>
                      <a:pt x="11870" y="19677"/>
                    </a:cubicBezTo>
                    <a:cubicBezTo>
                      <a:pt x="11907" y="19677"/>
                      <a:pt x="12558" y="19460"/>
                      <a:pt x="13317" y="19195"/>
                    </a:cubicBezTo>
                    <a:close/>
                    <a:moveTo>
                      <a:pt x="12030" y="17345"/>
                    </a:moveTo>
                    <a:cubicBezTo>
                      <a:pt x="11914" y="17198"/>
                      <a:pt x="12007" y="17086"/>
                      <a:pt x="12325" y="16988"/>
                    </a:cubicBezTo>
                    <a:cubicBezTo>
                      <a:pt x="12449" y="16950"/>
                      <a:pt x="13119" y="16739"/>
                      <a:pt x="13813" y="16520"/>
                    </a:cubicBezTo>
                    <a:cubicBezTo>
                      <a:pt x="14507" y="16301"/>
                      <a:pt x="15107" y="16121"/>
                      <a:pt x="15146" y="16121"/>
                    </a:cubicBezTo>
                    <a:cubicBezTo>
                      <a:pt x="15230" y="16121"/>
                      <a:pt x="15331" y="16212"/>
                      <a:pt x="15331" y="16287"/>
                    </a:cubicBezTo>
                    <a:cubicBezTo>
                      <a:pt x="15331" y="16367"/>
                      <a:pt x="15227" y="16481"/>
                      <a:pt x="15126" y="16512"/>
                    </a:cubicBezTo>
                    <a:cubicBezTo>
                      <a:pt x="14892" y="16584"/>
                      <a:pt x="13178" y="17131"/>
                      <a:pt x="12758" y="17267"/>
                    </a:cubicBezTo>
                    <a:cubicBezTo>
                      <a:pt x="12216" y="17443"/>
                      <a:pt x="12116" y="17454"/>
                      <a:pt x="12030" y="17345"/>
                    </a:cubicBezTo>
                    <a:close/>
                    <a:moveTo>
                      <a:pt x="6031" y="12589"/>
                    </a:moveTo>
                    <a:cubicBezTo>
                      <a:pt x="5084" y="12553"/>
                      <a:pt x="4245" y="12330"/>
                      <a:pt x="3402" y="11888"/>
                    </a:cubicBezTo>
                    <a:cubicBezTo>
                      <a:pt x="1613" y="10952"/>
                      <a:pt x="399" y="9259"/>
                      <a:pt x="86" y="7260"/>
                    </a:cubicBezTo>
                    <a:cubicBezTo>
                      <a:pt x="6" y="6749"/>
                      <a:pt x="0" y="5895"/>
                      <a:pt x="73" y="5425"/>
                    </a:cubicBezTo>
                    <a:cubicBezTo>
                      <a:pt x="293" y="4000"/>
                      <a:pt x="933" y="2754"/>
                      <a:pt x="1943" y="1784"/>
                    </a:cubicBezTo>
                    <a:cubicBezTo>
                      <a:pt x="2914" y="851"/>
                      <a:pt x="4055" y="290"/>
                      <a:pt x="5425" y="74"/>
                    </a:cubicBezTo>
                    <a:cubicBezTo>
                      <a:pt x="5894" y="0"/>
                      <a:pt x="6746" y="6"/>
                      <a:pt x="7259" y="86"/>
                    </a:cubicBezTo>
                    <a:cubicBezTo>
                      <a:pt x="9949" y="510"/>
                      <a:pt x="12015" y="2536"/>
                      <a:pt x="12516" y="5242"/>
                    </a:cubicBezTo>
                    <a:cubicBezTo>
                      <a:pt x="12602" y="5704"/>
                      <a:pt x="12608" y="6855"/>
                      <a:pt x="12527" y="7316"/>
                    </a:cubicBezTo>
                    <a:cubicBezTo>
                      <a:pt x="12462" y="7687"/>
                      <a:pt x="12306" y="8253"/>
                      <a:pt x="12194" y="8521"/>
                    </a:cubicBezTo>
                    <a:cubicBezTo>
                      <a:pt x="12098" y="8750"/>
                      <a:pt x="12143" y="8724"/>
                      <a:pt x="11662" y="8839"/>
                    </a:cubicBezTo>
                    <a:cubicBezTo>
                      <a:pt x="11403" y="8901"/>
                      <a:pt x="11295" y="8911"/>
                      <a:pt x="11295" y="8872"/>
                    </a:cubicBezTo>
                    <a:cubicBezTo>
                      <a:pt x="11295" y="8859"/>
                      <a:pt x="11345" y="8739"/>
                      <a:pt x="11407" y="8606"/>
                    </a:cubicBezTo>
                    <a:cubicBezTo>
                      <a:pt x="11555" y="8285"/>
                      <a:pt x="11701" y="7831"/>
                      <a:pt x="11791" y="7415"/>
                    </a:cubicBezTo>
                    <a:cubicBezTo>
                      <a:pt x="11890" y="6953"/>
                      <a:pt x="11917" y="6058"/>
                      <a:pt x="11847" y="5558"/>
                    </a:cubicBezTo>
                    <a:cubicBezTo>
                      <a:pt x="11561" y="3512"/>
                      <a:pt x="10179" y="1782"/>
                      <a:pt x="8269" y="1077"/>
                    </a:cubicBezTo>
                    <a:cubicBezTo>
                      <a:pt x="7598" y="829"/>
                      <a:pt x="7034" y="731"/>
                      <a:pt x="6300" y="733"/>
                    </a:cubicBezTo>
                    <a:cubicBezTo>
                      <a:pt x="5342" y="736"/>
                      <a:pt x="4492" y="944"/>
                      <a:pt x="3703" y="1367"/>
                    </a:cubicBezTo>
                    <a:cubicBezTo>
                      <a:pt x="2106" y="2224"/>
                      <a:pt x="1073" y="3683"/>
                      <a:pt x="780" y="5496"/>
                    </a:cubicBezTo>
                    <a:cubicBezTo>
                      <a:pt x="716" y="5895"/>
                      <a:pt x="716" y="6727"/>
                      <a:pt x="780" y="7133"/>
                    </a:cubicBezTo>
                    <a:cubicBezTo>
                      <a:pt x="1170" y="9607"/>
                      <a:pt x="3076" y="11494"/>
                      <a:pt x="5542" y="11846"/>
                    </a:cubicBezTo>
                    <a:cubicBezTo>
                      <a:pt x="5777" y="11880"/>
                      <a:pt x="6016" y="11890"/>
                      <a:pt x="6441" y="11883"/>
                    </a:cubicBezTo>
                    <a:lnTo>
                      <a:pt x="7019" y="11874"/>
                    </a:lnTo>
                    <a:lnTo>
                      <a:pt x="7126" y="12184"/>
                    </a:lnTo>
                    <a:cubicBezTo>
                      <a:pt x="7225" y="12473"/>
                      <a:pt x="7229" y="12497"/>
                      <a:pt x="7184" y="12530"/>
                    </a:cubicBezTo>
                    <a:cubicBezTo>
                      <a:pt x="7157" y="12549"/>
                      <a:pt x="7103" y="12567"/>
                      <a:pt x="7063" y="12568"/>
                    </a:cubicBezTo>
                    <a:cubicBezTo>
                      <a:pt x="7024" y="12569"/>
                      <a:pt x="6883" y="12579"/>
                      <a:pt x="6751" y="12589"/>
                    </a:cubicBezTo>
                    <a:cubicBezTo>
                      <a:pt x="6619" y="12599"/>
                      <a:pt x="6295" y="12600"/>
                      <a:pt x="6031" y="12589"/>
                    </a:cubicBezTo>
                    <a:close/>
                    <a:moveTo>
                      <a:pt x="5693" y="10983"/>
                    </a:moveTo>
                    <a:cubicBezTo>
                      <a:pt x="5411" y="10949"/>
                      <a:pt x="4884" y="10811"/>
                      <a:pt x="4574" y="10689"/>
                    </a:cubicBezTo>
                    <a:cubicBezTo>
                      <a:pt x="3600" y="10304"/>
                      <a:pt x="2714" y="9525"/>
                      <a:pt x="2196" y="8596"/>
                    </a:cubicBezTo>
                    <a:cubicBezTo>
                      <a:pt x="1103" y="6639"/>
                      <a:pt x="1564" y="4134"/>
                      <a:pt x="3280" y="2704"/>
                    </a:cubicBezTo>
                    <a:cubicBezTo>
                      <a:pt x="4595" y="1608"/>
                      <a:pt x="6414" y="1304"/>
                      <a:pt x="7993" y="1915"/>
                    </a:cubicBezTo>
                    <a:cubicBezTo>
                      <a:pt x="8610" y="2154"/>
                      <a:pt x="9101" y="2470"/>
                      <a:pt x="9584" y="2939"/>
                    </a:cubicBezTo>
                    <a:cubicBezTo>
                      <a:pt x="10370" y="3701"/>
                      <a:pt x="10873" y="4719"/>
                      <a:pt x="10989" y="5777"/>
                    </a:cubicBezTo>
                    <a:cubicBezTo>
                      <a:pt x="11027" y="6130"/>
                      <a:pt x="11004" y="6824"/>
                      <a:pt x="10943" y="7161"/>
                    </a:cubicBezTo>
                    <a:cubicBezTo>
                      <a:pt x="10881" y="7502"/>
                      <a:pt x="10702" y="8029"/>
                      <a:pt x="10531" y="8378"/>
                    </a:cubicBezTo>
                    <a:cubicBezTo>
                      <a:pt x="10345" y="8758"/>
                      <a:pt x="10099" y="9134"/>
                      <a:pt x="10010" y="9174"/>
                    </a:cubicBezTo>
                    <a:cubicBezTo>
                      <a:pt x="9873" y="9236"/>
                      <a:pt x="9558" y="9248"/>
                      <a:pt x="9421" y="9195"/>
                    </a:cubicBezTo>
                    <a:cubicBezTo>
                      <a:pt x="9239" y="9126"/>
                      <a:pt x="9211" y="9082"/>
                      <a:pt x="9287" y="8987"/>
                    </a:cubicBezTo>
                    <a:cubicBezTo>
                      <a:pt x="9807" y="8345"/>
                      <a:pt x="10045" y="7878"/>
                      <a:pt x="10225" y="7147"/>
                    </a:cubicBezTo>
                    <a:cubicBezTo>
                      <a:pt x="10282" y="6913"/>
                      <a:pt x="10291" y="6808"/>
                      <a:pt x="10292" y="6328"/>
                    </a:cubicBezTo>
                    <a:cubicBezTo>
                      <a:pt x="10293" y="5975"/>
                      <a:pt x="10280" y="5717"/>
                      <a:pt x="10256" y="5609"/>
                    </a:cubicBezTo>
                    <a:cubicBezTo>
                      <a:pt x="10004" y="4455"/>
                      <a:pt x="9420" y="3576"/>
                      <a:pt x="8501" y="2966"/>
                    </a:cubicBezTo>
                    <a:cubicBezTo>
                      <a:pt x="8071" y="2680"/>
                      <a:pt x="7490" y="2451"/>
                      <a:pt x="6979" y="2365"/>
                    </a:cubicBezTo>
                    <a:cubicBezTo>
                      <a:pt x="6674" y="2314"/>
                      <a:pt x="5974" y="2306"/>
                      <a:pt x="5719" y="2350"/>
                    </a:cubicBezTo>
                    <a:cubicBezTo>
                      <a:pt x="4789" y="2512"/>
                      <a:pt x="4033" y="2909"/>
                      <a:pt x="3414" y="3560"/>
                    </a:cubicBezTo>
                    <a:cubicBezTo>
                      <a:pt x="2844" y="4159"/>
                      <a:pt x="2500" y="4856"/>
                      <a:pt x="2349" y="5720"/>
                    </a:cubicBezTo>
                    <a:cubicBezTo>
                      <a:pt x="2305" y="5974"/>
                      <a:pt x="2314" y="6674"/>
                      <a:pt x="2365" y="6980"/>
                    </a:cubicBezTo>
                    <a:cubicBezTo>
                      <a:pt x="2451" y="7491"/>
                      <a:pt x="2680" y="8072"/>
                      <a:pt x="2965" y="8501"/>
                    </a:cubicBezTo>
                    <a:cubicBezTo>
                      <a:pt x="3678" y="9575"/>
                      <a:pt x="4839" y="10242"/>
                      <a:pt x="6095" y="10300"/>
                    </a:cubicBezTo>
                    <a:cubicBezTo>
                      <a:pt x="6298" y="10309"/>
                      <a:pt x="6451" y="10329"/>
                      <a:pt x="6467" y="10348"/>
                    </a:cubicBezTo>
                    <a:cubicBezTo>
                      <a:pt x="6514" y="10404"/>
                      <a:pt x="6697" y="10939"/>
                      <a:pt x="6682" y="10977"/>
                    </a:cubicBezTo>
                    <a:cubicBezTo>
                      <a:pt x="6666" y="11019"/>
                      <a:pt x="6032" y="11023"/>
                      <a:pt x="5693" y="10983"/>
                    </a:cubicBezTo>
                    <a:close/>
                    <a:moveTo>
                      <a:pt x="5655" y="9345"/>
                    </a:moveTo>
                    <a:cubicBezTo>
                      <a:pt x="4390" y="9080"/>
                      <a:pt x="3414" y="8055"/>
                      <a:pt x="3210" y="6780"/>
                    </a:cubicBezTo>
                    <a:cubicBezTo>
                      <a:pt x="2939" y="5088"/>
                      <a:pt x="4040" y="3481"/>
                      <a:pt x="5707" y="3133"/>
                    </a:cubicBezTo>
                    <a:cubicBezTo>
                      <a:pt x="6243" y="3021"/>
                      <a:pt x="6878" y="3063"/>
                      <a:pt x="7386" y="3244"/>
                    </a:cubicBezTo>
                    <a:cubicBezTo>
                      <a:pt x="9327" y="3936"/>
                      <a:pt x="10123" y="6246"/>
                      <a:pt x="9006" y="7948"/>
                    </a:cubicBezTo>
                    <a:cubicBezTo>
                      <a:pt x="8928" y="8066"/>
                      <a:pt x="8852" y="8163"/>
                      <a:pt x="8837" y="8163"/>
                    </a:cubicBezTo>
                    <a:cubicBezTo>
                      <a:pt x="8792" y="8163"/>
                      <a:pt x="8496" y="7507"/>
                      <a:pt x="8511" y="7443"/>
                    </a:cubicBezTo>
                    <a:cubicBezTo>
                      <a:pt x="8519" y="7412"/>
                      <a:pt x="8577" y="7240"/>
                      <a:pt x="8640" y="7061"/>
                    </a:cubicBezTo>
                    <a:cubicBezTo>
                      <a:pt x="8868" y="6414"/>
                      <a:pt x="8841" y="5812"/>
                      <a:pt x="8557" y="5207"/>
                    </a:cubicBezTo>
                    <a:cubicBezTo>
                      <a:pt x="7986" y="3987"/>
                      <a:pt x="6592" y="3457"/>
                      <a:pt x="5339" y="3982"/>
                    </a:cubicBezTo>
                    <a:cubicBezTo>
                      <a:pt x="4807" y="4206"/>
                      <a:pt x="4286" y="4732"/>
                      <a:pt x="4058" y="5277"/>
                    </a:cubicBezTo>
                    <a:cubicBezTo>
                      <a:pt x="3817" y="5854"/>
                      <a:pt x="3807" y="6578"/>
                      <a:pt x="4032" y="7142"/>
                    </a:cubicBezTo>
                    <a:cubicBezTo>
                      <a:pt x="4287" y="7781"/>
                      <a:pt x="4808" y="8296"/>
                      <a:pt x="5446" y="8543"/>
                    </a:cubicBezTo>
                    <a:cubicBezTo>
                      <a:pt x="5589" y="8598"/>
                      <a:pt x="5729" y="8643"/>
                      <a:pt x="5759" y="8643"/>
                    </a:cubicBezTo>
                    <a:cubicBezTo>
                      <a:pt x="5868" y="8643"/>
                      <a:pt x="5931" y="8738"/>
                      <a:pt x="6030" y="9050"/>
                    </a:cubicBezTo>
                    <a:cubicBezTo>
                      <a:pt x="6083" y="9220"/>
                      <a:pt x="6121" y="9369"/>
                      <a:pt x="6113" y="9382"/>
                    </a:cubicBezTo>
                    <a:cubicBezTo>
                      <a:pt x="6091" y="9417"/>
                      <a:pt x="5942" y="9405"/>
                      <a:pt x="5655" y="9345"/>
                    </a:cubicBezTo>
                    <a:close/>
                  </a:path>
                </a:pathLst>
              </a:custGeom>
              <a:solidFill>
                <a:schemeClr val="bg1"/>
              </a:solidFill>
              <a:ln w="0">
                <a:noFill/>
                <a:prstDash val="solid"/>
                <a:round/>
                <a:headEnd/>
                <a:tailEnd/>
              </a:ln>
              <a:effectLst/>
            </p:spPr>
            <p:txBody>
              <a:bodyPr vert="horz" wrap="square" lIns="86112" tIns="43056" rIns="86112" bIns="43056" numCol="1" anchor="ctr" anchorCtr="0" compatLnSpc="1">
                <a:prstTxWarp prst="textNoShape">
                  <a:avLst/>
                </a:prstTxWarp>
              </a:bodyPr>
              <a:lstStyle/>
              <a:p>
                <a:pPr defTabSz="861170"/>
                <a:endParaRPr lang="en-US" sz="1631" dirty="0">
                  <a:solidFill>
                    <a:srgbClr val="808080"/>
                  </a:solidFill>
                  <a:latin typeface="Calibri"/>
                </a:endParaRPr>
              </a:p>
            </p:txBody>
          </p:sp>
        </p:grpSp>
        <p:grpSp>
          <p:nvGrpSpPr>
            <p:cNvPr id="6" name="Group 5"/>
            <p:cNvGrpSpPr/>
            <p:nvPr/>
          </p:nvGrpSpPr>
          <p:grpSpPr>
            <a:xfrm>
              <a:off x="4342598" y="4918889"/>
              <a:ext cx="4217498" cy="265776"/>
              <a:chOff x="14380330" y="15644357"/>
              <a:chExt cx="13966069" cy="880105"/>
            </a:xfrm>
          </p:grpSpPr>
          <p:sp>
            <p:nvSpPr>
              <p:cNvPr id="39" name="Rectangle 24"/>
              <p:cNvSpPr txBox="1">
                <a:spLocks/>
              </p:cNvSpPr>
              <p:nvPr/>
            </p:nvSpPr>
            <p:spPr bwMode="gray">
              <a:xfrm>
                <a:off x="14380330" y="15644360"/>
                <a:ext cx="2298816" cy="880102"/>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endParaRPr lang="en-US" sz="1631" dirty="0">
                  <a:solidFill>
                    <a:srgbClr val="000000"/>
                  </a:solidFill>
                  <a:latin typeface="Calibri"/>
                  <a:ea typeface="Arial Unicode MS"/>
                  <a:cs typeface="Arial Unicode MS"/>
                </a:endParaRPr>
              </a:p>
            </p:txBody>
          </p:sp>
          <p:sp>
            <p:nvSpPr>
              <p:cNvPr id="40" name="Rectangle 39"/>
              <p:cNvSpPr>
                <a:spLocks/>
              </p:cNvSpPr>
              <p:nvPr/>
            </p:nvSpPr>
            <p:spPr bwMode="gray">
              <a:xfrm>
                <a:off x="16620399" y="15644357"/>
                <a:ext cx="11726000" cy="880102"/>
              </a:xfrm>
              <a:prstGeom prst="rect">
                <a:avLst/>
              </a:prstGeom>
              <a:solidFill>
                <a:schemeClr val="bg2">
                  <a:lumMod val="60000"/>
                  <a:lumOff val="40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813" tIns="67813" rIns="67813" bIns="67813" numCol="1" anchor="ctr" anchorCtr="0" compatLnSpc="1">
                <a:prstTxWarp prst="textNoShape">
                  <a:avLst/>
                </a:prstTxWarp>
                <a:noAutofit/>
              </a:bodyPr>
              <a:lstStyle/>
              <a:p>
                <a:pPr defTabSz="860347">
                  <a:buClr>
                    <a:srgbClr val="000000"/>
                  </a:buClr>
                </a:pPr>
                <a:r>
                  <a:rPr lang="en-IN" sz="1631" dirty="0">
                    <a:solidFill>
                      <a:srgbClr val="000000"/>
                    </a:solidFill>
                    <a:latin typeface="Calibri"/>
                    <a:ea typeface="Arial Unicode MS"/>
                    <a:cs typeface="Arial Unicode MS"/>
                  </a:rPr>
                  <a:t>Financial Discipline</a:t>
                </a:r>
              </a:p>
            </p:txBody>
          </p:sp>
          <p:grpSp>
            <p:nvGrpSpPr>
              <p:cNvPr id="41" name="Group 40"/>
              <p:cNvGrpSpPr/>
              <p:nvPr/>
            </p:nvGrpSpPr>
            <p:grpSpPr bwMode="gray">
              <a:xfrm>
                <a:off x="15169624" y="15644360"/>
                <a:ext cx="720231" cy="770948"/>
                <a:chOff x="6477000" y="2749550"/>
                <a:chExt cx="338138" cy="361950"/>
              </a:xfrm>
              <a:solidFill>
                <a:schemeClr val="bg1"/>
              </a:solidFill>
            </p:grpSpPr>
            <p:sp>
              <p:nvSpPr>
                <p:cNvPr id="42" name="Freeform 66"/>
                <p:cNvSpPr>
                  <a:spLocks/>
                </p:cNvSpPr>
                <p:nvPr/>
              </p:nvSpPr>
              <p:spPr bwMode="gray">
                <a:xfrm>
                  <a:off x="6494463" y="2749550"/>
                  <a:ext cx="307975" cy="249237"/>
                </a:xfrm>
                <a:custGeom>
                  <a:avLst/>
                  <a:gdLst>
                    <a:gd name="T0" fmla="*/ 8 w 131"/>
                    <a:gd name="T1" fmla="*/ 106 h 106"/>
                    <a:gd name="T2" fmla="*/ 5 w 131"/>
                    <a:gd name="T3" fmla="*/ 106 h 106"/>
                    <a:gd name="T4" fmla="*/ 1 w 131"/>
                    <a:gd name="T5" fmla="*/ 102 h 106"/>
                    <a:gd name="T6" fmla="*/ 1 w 131"/>
                    <a:gd name="T7" fmla="*/ 96 h 106"/>
                    <a:gd name="T8" fmla="*/ 35 w 131"/>
                    <a:gd name="T9" fmla="*/ 69 h 106"/>
                    <a:gd name="T10" fmla="*/ 45 w 131"/>
                    <a:gd name="T11" fmla="*/ 70 h 106"/>
                    <a:gd name="T12" fmla="*/ 48 w 131"/>
                    <a:gd name="T13" fmla="*/ 70 h 106"/>
                    <a:gd name="T14" fmla="*/ 55 w 131"/>
                    <a:gd name="T15" fmla="*/ 63 h 106"/>
                    <a:gd name="T16" fmla="*/ 68 w 131"/>
                    <a:gd name="T17" fmla="*/ 47 h 106"/>
                    <a:gd name="T18" fmla="*/ 85 w 131"/>
                    <a:gd name="T19" fmla="*/ 43 h 106"/>
                    <a:gd name="T20" fmla="*/ 97 w 131"/>
                    <a:gd name="T21" fmla="*/ 40 h 106"/>
                    <a:gd name="T22" fmla="*/ 100 w 131"/>
                    <a:gd name="T23" fmla="*/ 37 h 106"/>
                    <a:gd name="T24" fmla="*/ 93 w 131"/>
                    <a:gd name="T25" fmla="*/ 33 h 106"/>
                    <a:gd name="T26" fmla="*/ 92 w 131"/>
                    <a:gd name="T27" fmla="*/ 31 h 106"/>
                    <a:gd name="T28" fmla="*/ 93 w 131"/>
                    <a:gd name="T29" fmla="*/ 29 h 106"/>
                    <a:gd name="T30" fmla="*/ 128 w 131"/>
                    <a:gd name="T31" fmla="*/ 1 h 106"/>
                    <a:gd name="T32" fmla="*/ 129 w 131"/>
                    <a:gd name="T33" fmla="*/ 0 h 106"/>
                    <a:gd name="T34" fmla="*/ 130 w 131"/>
                    <a:gd name="T35" fmla="*/ 0 h 106"/>
                    <a:gd name="T36" fmla="*/ 131 w 131"/>
                    <a:gd name="T37" fmla="*/ 1 h 106"/>
                    <a:gd name="T38" fmla="*/ 131 w 131"/>
                    <a:gd name="T39" fmla="*/ 3 h 106"/>
                    <a:gd name="T40" fmla="*/ 124 w 131"/>
                    <a:gd name="T41" fmla="*/ 47 h 106"/>
                    <a:gd name="T42" fmla="*/ 122 w 131"/>
                    <a:gd name="T43" fmla="*/ 49 h 106"/>
                    <a:gd name="T44" fmla="*/ 122 w 131"/>
                    <a:gd name="T45" fmla="*/ 49 h 106"/>
                    <a:gd name="T46" fmla="*/ 120 w 131"/>
                    <a:gd name="T47" fmla="*/ 49 h 106"/>
                    <a:gd name="T48" fmla="*/ 113 w 131"/>
                    <a:gd name="T49" fmla="*/ 45 h 106"/>
                    <a:gd name="T50" fmla="*/ 108 w 131"/>
                    <a:gd name="T51" fmla="*/ 50 h 106"/>
                    <a:gd name="T52" fmla="*/ 86 w 131"/>
                    <a:gd name="T53" fmla="*/ 58 h 106"/>
                    <a:gd name="T54" fmla="*/ 75 w 131"/>
                    <a:gd name="T55" fmla="*/ 60 h 106"/>
                    <a:gd name="T56" fmla="*/ 68 w 131"/>
                    <a:gd name="T57" fmla="*/ 69 h 106"/>
                    <a:gd name="T58" fmla="*/ 48 w 131"/>
                    <a:gd name="T59" fmla="*/ 85 h 106"/>
                    <a:gd name="T60" fmla="*/ 42 w 131"/>
                    <a:gd name="T61" fmla="*/ 84 h 106"/>
                    <a:gd name="T62" fmla="*/ 36 w 131"/>
                    <a:gd name="T63" fmla="*/ 84 h 106"/>
                    <a:gd name="T64" fmla="*/ 15 w 131"/>
                    <a:gd name="T65" fmla="*/ 101 h 106"/>
                    <a:gd name="T66" fmla="*/ 8 w 131"/>
                    <a:gd name="T6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106">
                      <a:moveTo>
                        <a:pt x="8" y="106"/>
                      </a:moveTo>
                      <a:cubicBezTo>
                        <a:pt x="7" y="106"/>
                        <a:pt x="6" y="106"/>
                        <a:pt x="5" y="106"/>
                      </a:cubicBezTo>
                      <a:cubicBezTo>
                        <a:pt x="4" y="105"/>
                        <a:pt x="2" y="104"/>
                        <a:pt x="1" y="102"/>
                      </a:cubicBezTo>
                      <a:cubicBezTo>
                        <a:pt x="0" y="100"/>
                        <a:pt x="0" y="98"/>
                        <a:pt x="1" y="96"/>
                      </a:cubicBezTo>
                      <a:cubicBezTo>
                        <a:pt x="6" y="79"/>
                        <a:pt x="19" y="69"/>
                        <a:pt x="35" y="69"/>
                      </a:cubicBezTo>
                      <a:cubicBezTo>
                        <a:pt x="38" y="69"/>
                        <a:pt x="42" y="69"/>
                        <a:pt x="45" y="70"/>
                      </a:cubicBezTo>
                      <a:cubicBezTo>
                        <a:pt x="46" y="70"/>
                        <a:pt x="47" y="70"/>
                        <a:pt x="48" y="70"/>
                      </a:cubicBezTo>
                      <a:cubicBezTo>
                        <a:pt x="51" y="70"/>
                        <a:pt x="52" y="69"/>
                        <a:pt x="55" y="63"/>
                      </a:cubicBezTo>
                      <a:cubicBezTo>
                        <a:pt x="58" y="57"/>
                        <a:pt x="61" y="51"/>
                        <a:pt x="68" y="47"/>
                      </a:cubicBezTo>
                      <a:cubicBezTo>
                        <a:pt x="75" y="44"/>
                        <a:pt x="80" y="44"/>
                        <a:pt x="85" y="43"/>
                      </a:cubicBezTo>
                      <a:cubicBezTo>
                        <a:pt x="91" y="43"/>
                        <a:pt x="94" y="43"/>
                        <a:pt x="97" y="40"/>
                      </a:cubicBezTo>
                      <a:cubicBezTo>
                        <a:pt x="98" y="39"/>
                        <a:pt x="99" y="38"/>
                        <a:pt x="100" y="37"/>
                      </a:cubicBezTo>
                      <a:cubicBezTo>
                        <a:pt x="93" y="33"/>
                        <a:pt x="93" y="33"/>
                        <a:pt x="93" y="33"/>
                      </a:cubicBezTo>
                      <a:cubicBezTo>
                        <a:pt x="93" y="33"/>
                        <a:pt x="92" y="32"/>
                        <a:pt x="92" y="31"/>
                      </a:cubicBezTo>
                      <a:cubicBezTo>
                        <a:pt x="92" y="30"/>
                        <a:pt x="92" y="29"/>
                        <a:pt x="93" y="29"/>
                      </a:cubicBezTo>
                      <a:cubicBezTo>
                        <a:pt x="128" y="1"/>
                        <a:pt x="128" y="1"/>
                        <a:pt x="128" y="1"/>
                      </a:cubicBezTo>
                      <a:cubicBezTo>
                        <a:pt x="128" y="1"/>
                        <a:pt x="129" y="0"/>
                        <a:pt x="129" y="0"/>
                      </a:cubicBezTo>
                      <a:cubicBezTo>
                        <a:pt x="130" y="0"/>
                        <a:pt x="130" y="0"/>
                        <a:pt x="130" y="0"/>
                      </a:cubicBezTo>
                      <a:cubicBezTo>
                        <a:pt x="131" y="1"/>
                        <a:pt x="131" y="1"/>
                        <a:pt x="131" y="1"/>
                      </a:cubicBezTo>
                      <a:cubicBezTo>
                        <a:pt x="131" y="1"/>
                        <a:pt x="131" y="2"/>
                        <a:pt x="131" y="3"/>
                      </a:cubicBezTo>
                      <a:cubicBezTo>
                        <a:pt x="124" y="47"/>
                        <a:pt x="124" y="47"/>
                        <a:pt x="124" y="47"/>
                      </a:cubicBezTo>
                      <a:cubicBezTo>
                        <a:pt x="124" y="48"/>
                        <a:pt x="123" y="49"/>
                        <a:pt x="122" y="49"/>
                      </a:cubicBezTo>
                      <a:cubicBezTo>
                        <a:pt x="122" y="49"/>
                        <a:pt x="122" y="49"/>
                        <a:pt x="122" y="49"/>
                      </a:cubicBezTo>
                      <a:cubicBezTo>
                        <a:pt x="121" y="49"/>
                        <a:pt x="121" y="49"/>
                        <a:pt x="120" y="49"/>
                      </a:cubicBezTo>
                      <a:cubicBezTo>
                        <a:pt x="113" y="45"/>
                        <a:pt x="113" y="45"/>
                        <a:pt x="113" y="45"/>
                      </a:cubicBezTo>
                      <a:cubicBezTo>
                        <a:pt x="111" y="46"/>
                        <a:pt x="110" y="48"/>
                        <a:pt x="108" y="50"/>
                      </a:cubicBezTo>
                      <a:cubicBezTo>
                        <a:pt x="100" y="57"/>
                        <a:pt x="92" y="58"/>
                        <a:pt x="86" y="58"/>
                      </a:cubicBezTo>
                      <a:cubicBezTo>
                        <a:pt x="82" y="58"/>
                        <a:pt x="78" y="58"/>
                        <a:pt x="75" y="60"/>
                      </a:cubicBezTo>
                      <a:cubicBezTo>
                        <a:pt x="72" y="61"/>
                        <a:pt x="70" y="65"/>
                        <a:pt x="68" y="69"/>
                      </a:cubicBezTo>
                      <a:cubicBezTo>
                        <a:pt x="65" y="75"/>
                        <a:pt x="61" y="85"/>
                        <a:pt x="48" y="85"/>
                      </a:cubicBezTo>
                      <a:cubicBezTo>
                        <a:pt x="46" y="85"/>
                        <a:pt x="44" y="85"/>
                        <a:pt x="42" y="84"/>
                      </a:cubicBezTo>
                      <a:cubicBezTo>
                        <a:pt x="40" y="84"/>
                        <a:pt x="38" y="84"/>
                        <a:pt x="36" y="84"/>
                      </a:cubicBezTo>
                      <a:cubicBezTo>
                        <a:pt x="22" y="84"/>
                        <a:pt x="17" y="94"/>
                        <a:pt x="15" y="101"/>
                      </a:cubicBezTo>
                      <a:cubicBezTo>
                        <a:pt x="14" y="104"/>
                        <a:pt x="11" y="106"/>
                        <a:pt x="8" y="106"/>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43" name="Oval 67"/>
                <p:cNvSpPr>
                  <a:spLocks noChangeArrowheads="1"/>
                </p:cNvSpPr>
                <p:nvPr/>
              </p:nvSpPr>
              <p:spPr bwMode="gray">
                <a:xfrm>
                  <a:off x="6713538" y="2925763"/>
                  <a:ext cx="101600" cy="39687"/>
                </a:xfrm>
                <a:prstGeom prst="ellipse">
                  <a:avLst/>
                </a:pr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44" name="Freeform 68"/>
                <p:cNvSpPr>
                  <a:spLocks/>
                </p:cNvSpPr>
                <p:nvPr/>
              </p:nvSpPr>
              <p:spPr bwMode="gray">
                <a:xfrm>
                  <a:off x="6713538" y="3068638"/>
                  <a:ext cx="101600" cy="42862"/>
                </a:xfrm>
                <a:custGeom>
                  <a:avLst/>
                  <a:gdLst>
                    <a:gd name="T0" fmla="*/ 21 w 43"/>
                    <a:gd name="T1" fmla="*/ 5 h 18"/>
                    <a:gd name="T2" fmla="*/ 0 w 43"/>
                    <a:gd name="T3" fmla="*/ 0 h 18"/>
                    <a:gd name="T4" fmla="*/ 0 w 43"/>
                    <a:gd name="T5" fmla="*/ 9 h 18"/>
                    <a:gd name="T6" fmla="*/ 21 w 43"/>
                    <a:gd name="T7" fmla="*/ 18 h 18"/>
                    <a:gd name="T8" fmla="*/ 43 w 43"/>
                    <a:gd name="T9" fmla="*/ 9 h 18"/>
                    <a:gd name="T10" fmla="*/ 43 w 43"/>
                    <a:gd name="T11" fmla="*/ 0 h 18"/>
                    <a:gd name="T12" fmla="*/ 21 w 43"/>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21" y="5"/>
                      </a:moveTo>
                      <a:cubicBezTo>
                        <a:pt x="14" y="5"/>
                        <a:pt x="5" y="4"/>
                        <a:pt x="0" y="0"/>
                      </a:cubicBezTo>
                      <a:cubicBezTo>
                        <a:pt x="0" y="9"/>
                        <a:pt x="0" y="9"/>
                        <a:pt x="0" y="9"/>
                      </a:cubicBezTo>
                      <a:cubicBezTo>
                        <a:pt x="0" y="15"/>
                        <a:pt x="11" y="18"/>
                        <a:pt x="21" y="18"/>
                      </a:cubicBezTo>
                      <a:cubicBezTo>
                        <a:pt x="32" y="18"/>
                        <a:pt x="43" y="15"/>
                        <a:pt x="43" y="9"/>
                      </a:cubicBezTo>
                      <a:cubicBezTo>
                        <a:pt x="43" y="0"/>
                        <a:pt x="43" y="0"/>
                        <a:pt x="43" y="0"/>
                      </a:cubicBezTo>
                      <a:cubicBezTo>
                        <a:pt x="37" y="4"/>
                        <a:pt x="29" y="5"/>
                        <a:pt x="21" y="5"/>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45" name="Freeform 69"/>
                <p:cNvSpPr>
                  <a:spLocks/>
                </p:cNvSpPr>
                <p:nvPr/>
              </p:nvSpPr>
              <p:spPr bwMode="gray">
                <a:xfrm>
                  <a:off x="6713538" y="3022600"/>
                  <a:ext cx="101600" cy="39687"/>
                </a:xfrm>
                <a:custGeom>
                  <a:avLst/>
                  <a:gdLst>
                    <a:gd name="T0" fmla="*/ 21 w 43"/>
                    <a:gd name="T1" fmla="*/ 5 h 17"/>
                    <a:gd name="T2" fmla="*/ 0 w 43"/>
                    <a:gd name="T3" fmla="*/ 0 h 17"/>
                    <a:gd name="T4" fmla="*/ 0 w 43"/>
                    <a:gd name="T5" fmla="*/ 9 h 17"/>
                    <a:gd name="T6" fmla="*/ 21 w 43"/>
                    <a:gd name="T7" fmla="*/ 17 h 17"/>
                    <a:gd name="T8" fmla="*/ 43 w 43"/>
                    <a:gd name="T9" fmla="*/ 9 h 17"/>
                    <a:gd name="T10" fmla="*/ 43 w 43"/>
                    <a:gd name="T11" fmla="*/ 0 h 17"/>
                    <a:gd name="T12" fmla="*/ 21 w 43"/>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21" y="5"/>
                      </a:moveTo>
                      <a:cubicBezTo>
                        <a:pt x="14" y="5"/>
                        <a:pt x="5" y="3"/>
                        <a:pt x="0" y="0"/>
                      </a:cubicBezTo>
                      <a:cubicBezTo>
                        <a:pt x="0" y="9"/>
                        <a:pt x="0" y="9"/>
                        <a:pt x="0" y="9"/>
                      </a:cubicBezTo>
                      <a:cubicBezTo>
                        <a:pt x="0" y="14"/>
                        <a:pt x="11" y="17"/>
                        <a:pt x="21" y="17"/>
                      </a:cubicBezTo>
                      <a:cubicBezTo>
                        <a:pt x="32" y="17"/>
                        <a:pt x="43" y="14"/>
                        <a:pt x="43" y="9"/>
                      </a:cubicBezTo>
                      <a:cubicBezTo>
                        <a:pt x="43" y="0"/>
                        <a:pt x="43" y="0"/>
                        <a:pt x="43" y="0"/>
                      </a:cubicBezTo>
                      <a:cubicBezTo>
                        <a:pt x="37" y="3"/>
                        <a:pt x="29" y="5"/>
                        <a:pt x="21" y="5"/>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46" name="Freeform 70"/>
                <p:cNvSpPr>
                  <a:spLocks/>
                </p:cNvSpPr>
                <p:nvPr/>
              </p:nvSpPr>
              <p:spPr bwMode="gray">
                <a:xfrm>
                  <a:off x="6713538" y="2973388"/>
                  <a:ext cx="101600" cy="41275"/>
                </a:xfrm>
                <a:custGeom>
                  <a:avLst/>
                  <a:gdLst>
                    <a:gd name="T0" fmla="*/ 21 w 43"/>
                    <a:gd name="T1" fmla="*/ 5 h 18"/>
                    <a:gd name="T2" fmla="*/ 0 w 43"/>
                    <a:gd name="T3" fmla="*/ 0 h 18"/>
                    <a:gd name="T4" fmla="*/ 0 w 43"/>
                    <a:gd name="T5" fmla="*/ 9 h 18"/>
                    <a:gd name="T6" fmla="*/ 21 w 43"/>
                    <a:gd name="T7" fmla="*/ 18 h 18"/>
                    <a:gd name="T8" fmla="*/ 43 w 43"/>
                    <a:gd name="T9" fmla="*/ 9 h 18"/>
                    <a:gd name="T10" fmla="*/ 43 w 43"/>
                    <a:gd name="T11" fmla="*/ 0 h 18"/>
                    <a:gd name="T12" fmla="*/ 21 w 43"/>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21" y="5"/>
                      </a:moveTo>
                      <a:cubicBezTo>
                        <a:pt x="14" y="5"/>
                        <a:pt x="5" y="4"/>
                        <a:pt x="0" y="0"/>
                      </a:cubicBezTo>
                      <a:cubicBezTo>
                        <a:pt x="0" y="9"/>
                        <a:pt x="0" y="9"/>
                        <a:pt x="0" y="9"/>
                      </a:cubicBezTo>
                      <a:cubicBezTo>
                        <a:pt x="0" y="15"/>
                        <a:pt x="11" y="18"/>
                        <a:pt x="21" y="18"/>
                      </a:cubicBezTo>
                      <a:cubicBezTo>
                        <a:pt x="32" y="18"/>
                        <a:pt x="43" y="15"/>
                        <a:pt x="43" y="9"/>
                      </a:cubicBezTo>
                      <a:cubicBezTo>
                        <a:pt x="43" y="0"/>
                        <a:pt x="43" y="0"/>
                        <a:pt x="43" y="0"/>
                      </a:cubicBezTo>
                      <a:cubicBezTo>
                        <a:pt x="37" y="4"/>
                        <a:pt x="29" y="5"/>
                        <a:pt x="21" y="5"/>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47" name="Oval 71"/>
                <p:cNvSpPr>
                  <a:spLocks noChangeArrowheads="1"/>
                </p:cNvSpPr>
                <p:nvPr/>
              </p:nvSpPr>
              <p:spPr bwMode="gray">
                <a:xfrm>
                  <a:off x="6596063" y="2974975"/>
                  <a:ext cx="98425" cy="38100"/>
                </a:xfrm>
                <a:prstGeom prst="ellipse">
                  <a:avLst/>
                </a:pr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48" name="Freeform 72"/>
                <p:cNvSpPr>
                  <a:spLocks/>
                </p:cNvSpPr>
                <p:nvPr/>
              </p:nvSpPr>
              <p:spPr bwMode="gray">
                <a:xfrm>
                  <a:off x="6596063" y="3068638"/>
                  <a:ext cx="98425" cy="42862"/>
                </a:xfrm>
                <a:custGeom>
                  <a:avLst/>
                  <a:gdLst>
                    <a:gd name="T0" fmla="*/ 21 w 42"/>
                    <a:gd name="T1" fmla="*/ 5 h 18"/>
                    <a:gd name="T2" fmla="*/ 0 w 42"/>
                    <a:gd name="T3" fmla="*/ 0 h 18"/>
                    <a:gd name="T4" fmla="*/ 0 w 42"/>
                    <a:gd name="T5" fmla="*/ 9 h 18"/>
                    <a:gd name="T6" fmla="*/ 21 w 42"/>
                    <a:gd name="T7" fmla="*/ 18 h 18"/>
                    <a:gd name="T8" fmla="*/ 42 w 42"/>
                    <a:gd name="T9" fmla="*/ 9 h 18"/>
                    <a:gd name="T10" fmla="*/ 42 w 42"/>
                    <a:gd name="T11" fmla="*/ 0 h 18"/>
                    <a:gd name="T12" fmla="*/ 21 w 42"/>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2" h="18">
                      <a:moveTo>
                        <a:pt x="21" y="5"/>
                      </a:moveTo>
                      <a:cubicBezTo>
                        <a:pt x="13" y="5"/>
                        <a:pt x="5" y="4"/>
                        <a:pt x="0" y="0"/>
                      </a:cubicBezTo>
                      <a:cubicBezTo>
                        <a:pt x="0" y="9"/>
                        <a:pt x="0" y="9"/>
                        <a:pt x="0" y="9"/>
                      </a:cubicBezTo>
                      <a:cubicBezTo>
                        <a:pt x="0" y="15"/>
                        <a:pt x="11" y="18"/>
                        <a:pt x="21" y="18"/>
                      </a:cubicBezTo>
                      <a:cubicBezTo>
                        <a:pt x="32" y="18"/>
                        <a:pt x="42" y="15"/>
                        <a:pt x="42" y="9"/>
                      </a:cubicBezTo>
                      <a:cubicBezTo>
                        <a:pt x="42" y="0"/>
                        <a:pt x="42" y="0"/>
                        <a:pt x="42" y="0"/>
                      </a:cubicBezTo>
                      <a:cubicBezTo>
                        <a:pt x="37" y="4"/>
                        <a:pt x="29" y="5"/>
                        <a:pt x="21" y="5"/>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49" name="Freeform 73"/>
                <p:cNvSpPr>
                  <a:spLocks/>
                </p:cNvSpPr>
                <p:nvPr/>
              </p:nvSpPr>
              <p:spPr bwMode="gray">
                <a:xfrm>
                  <a:off x="6596063" y="3022600"/>
                  <a:ext cx="98425" cy="39687"/>
                </a:xfrm>
                <a:custGeom>
                  <a:avLst/>
                  <a:gdLst>
                    <a:gd name="T0" fmla="*/ 21 w 42"/>
                    <a:gd name="T1" fmla="*/ 5 h 17"/>
                    <a:gd name="T2" fmla="*/ 0 w 42"/>
                    <a:gd name="T3" fmla="*/ 0 h 17"/>
                    <a:gd name="T4" fmla="*/ 0 w 42"/>
                    <a:gd name="T5" fmla="*/ 9 h 17"/>
                    <a:gd name="T6" fmla="*/ 21 w 42"/>
                    <a:gd name="T7" fmla="*/ 17 h 17"/>
                    <a:gd name="T8" fmla="*/ 42 w 42"/>
                    <a:gd name="T9" fmla="*/ 9 h 17"/>
                    <a:gd name="T10" fmla="*/ 42 w 42"/>
                    <a:gd name="T11" fmla="*/ 0 h 17"/>
                    <a:gd name="T12" fmla="*/ 21 w 42"/>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42" h="17">
                      <a:moveTo>
                        <a:pt x="21" y="5"/>
                      </a:moveTo>
                      <a:cubicBezTo>
                        <a:pt x="13" y="5"/>
                        <a:pt x="5" y="3"/>
                        <a:pt x="0" y="0"/>
                      </a:cubicBezTo>
                      <a:cubicBezTo>
                        <a:pt x="0" y="9"/>
                        <a:pt x="0" y="9"/>
                        <a:pt x="0" y="9"/>
                      </a:cubicBezTo>
                      <a:cubicBezTo>
                        <a:pt x="0" y="14"/>
                        <a:pt x="11" y="17"/>
                        <a:pt x="21" y="17"/>
                      </a:cubicBezTo>
                      <a:cubicBezTo>
                        <a:pt x="32" y="17"/>
                        <a:pt x="42" y="14"/>
                        <a:pt x="42" y="9"/>
                      </a:cubicBezTo>
                      <a:cubicBezTo>
                        <a:pt x="42" y="0"/>
                        <a:pt x="42" y="0"/>
                        <a:pt x="42" y="0"/>
                      </a:cubicBezTo>
                      <a:cubicBezTo>
                        <a:pt x="37" y="3"/>
                        <a:pt x="29" y="5"/>
                        <a:pt x="21" y="5"/>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50" name="Freeform 74"/>
                <p:cNvSpPr>
                  <a:spLocks/>
                </p:cNvSpPr>
                <p:nvPr/>
              </p:nvSpPr>
              <p:spPr bwMode="gray">
                <a:xfrm>
                  <a:off x="6477000" y="3068638"/>
                  <a:ext cx="100013" cy="42862"/>
                </a:xfrm>
                <a:custGeom>
                  <a:avLst/>
                  <a:gdLst>
                    <a:gd name="T0" fmla="*/ 22 w 43"/>
                    <a:gd name="T1" fmla="*/ 5 h 18"/>
                    <a:gd name="T2" fmla="*/ 0 w 43"/>
                    <a:gd name="T3" fmla="*/ 0 h 18"/>
                    <a:gd name="T4" fmla="*/ 0 w 43"/>
                    <a:gd name="T5" fmla="*/ 9 h 18"/>
                    <a:gd name="T6" fmla="*/ 22 w 43"/>
                    <a:gd name="T7" fmla="*/ 18 h 18"/>
                    <a:gd name="T8" fmla="*/ 43 w 43"/>
                    <a:gd name="T9" fmla="*/ 9 h 18"/>
                    <a:gd name="T10" fmla="*/ 43 w 43"/>
                    <a:gd name="T11" fmla="*/ 0 h 18"/>
                    <a:gd name="T12" fmla="*/ 22 w 43"/>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22" y="5"/>
                      </a:moveTo>
                      <a:cubicBezTo>
                        <a:pt x="14" y="5"/>
                        <a:pt x="6" y="4"/>
                        <a:pt x="0" y="0"/>
                      </a:cubicBezTo>
                      <a:cubicBezTo>
                        <a:pt x="0" y="9"/>
                        <a:pt x="0" y="9"/>
                        <a:pt x="0" y="9"/>
                      </a:cubicBezTo>
                      <a:cubicBezTo>
                        <a:pt x="0" y="15"/>
                        <a:pt x="11" y="18"/>
                        <a:pt x="22" y="18"/>
                      </a:cubicBezTo>
                      <a:cubicBezTo>
                        <a:pt x="32" y="18"/>
                        <a:pt x="43" y="15"/>
                        <a:pt x="43" y="9"/>
                      </a:cubicBezTo>
                      <a:cubicBezTo>
                        <a:pt x="43" y="0"/>
                        <a:pt x="43" y="0"/>
                        <a:pt x="43" y="0"/>
                      </a:cubicBezTo>
                      <a:cubicBezTo>
                        <a:pt x="38" y="4"/>
                        <a:pt x="29" y="5"/>
                        <a:pt x="22" y="5"/>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51" name="Oval 75"/>
                <p:cNvSpPr>
                  <a:spLocks noChangeArrowheads="1"/>
                </p:cNvSpPr>
                <p:nvPr/>
              </p:nvSpPr>
              <p:spPr bwMode="gray">
                <a:xfrm>
                  <a:off x="6477000" y="3022600"/>
                  <a:ext cx="100013" cy="39687"/>
                </a:xfrm>
                <a:prstGeom prst="ellipse">
                  <a:avLst/>
                </a:pr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52" name="Freeform 76"/>
                <p:cNvSpPr>
                  <a:spLocks/>
                </p:cNvSpPr>
                <p:nvPr/>
              </p:nvSpPr>
              <p:spPr bwMode="gray">
                <a:xfrm>
                  <a:off x="6477000" y="3068638"/>
                  <a:ext cx="100013" cy="42862"/>
                </a:xfrm>
                <a:custGeom>
                  <a:avLst/>
                  <a:gdLst>
                    <a:gd name="T0" fmla="*/ 22 w 43"/>
                    <a:gd name="T1" fmla="*/ 5 h 18"/>
                    <a:gd name="T2" fmla="*/ 0 w 43"/>
                    <a:gd name="T3" fmla="*/ 0 h 18"/>
                    <a:gd name="T4" fmla="*/ 0 w 43"/>
                    <a:gd name="T5" fmla="*/ 9 h 18"/>
                    <a:gd name="T6" fmla="*/ 22 w 43"/>
                    <a:gd name="T7" fmla="*/ 18 h 18"/>
                    <a:gd name="T8" fmla="*/ 43 w 43"/>
                    <a:gd name="T9" fmla="*/ 9 h 18"/>
                    <a:gd name="T10" fmla="*/ 43 w 43"/>
                    <a:gd name="T11" fmla="*/ 0 h 18"/>
                    <a:gd name="T12" fmla="*/ 22 w 43"/>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22" y="5"/>
                      </a:moveTo>
                      <a:cubicBezTo>
                        <a:pt x="14" y="5"/>
                        <a:pt x="6" y="4"/>
                        <a:pt x="0" y="0"/>
                      </a:cubicBezTo>
                      <a:cubicBezTo>
                        <a:pt x="0" y="9"/>
                        <a:pt x="0" y="9"/>
                        <a:pt x="0" y="9"/>
                      </a:cubicBezTo>
                      <a:cubicBezTo>
                        <a:pt x="0" y="15"/>
                        <a:pt x="11" y="18"/>
                        <a:pt x="22" y="18"/>
                      </a:cubicBezTo>
                      <a:cubicBezTo>
                        <a:pt x="32" y="18"/>
                        <a:pt x="43" y="15"/>
                        <a:pt x="43" y="9"/>
                      </a:cubicBezTo>
                      <a:cubicBezTo>
                        <a:pt x="43" y="0"/>
                        <a:pt x="43" y="0"/>
                        <a:pt x="43" y="0"/>
                      </a:cubicBezTo>
                      <a:cubicBezTo>
                        <a:pt x="38" y="4"/>
                        <a:pt x="29" y="5"/>
                        <a:pt x="22" y="5"/>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grpSp>
        </p:grpSp>
        <p:grpSp>
          <p:nvGrpSpPr>
            <p:cNvPr id="7" name="Group 6"/>
            <p:cNvGrpSpPr/>
            <p:nvPr/>
          </p:nvGrpSpPr>
          <p:grpSpPr>
            <a:xfrm>
              <a:off x="4342598" y="4611598"/>
              <a:ext cx="4217498" cy="265776"/>
              <a:chOff x="14380330" y="14632522"/>
              <a:chExt cx="13966069" cy="880105"/>
            </a:xfrm>
          </p:grpSpPr>
          <p:sp>
            <p:nvSpPr>
              <p:cNvPr id="36" name="Rectangle 24"/>
              <p:cNvSpPr txBox="1">
                <a:spLocks/>
              </p:cNvSpPr>
              <p:nvPr/>
            </p:nvSpPr>
            <p:spPr bwMode="gray">
              <a:xfrm>
                <a:off x="14380330" y="14632525"/>
                <a:ext cx="2298816" cy="880102"/>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endParaRPr lang="en-US" sz="1631" dirty="0">
                  <a:solidFill>
                    <a:srgbClr val="000000"/>
                  </a:solidFill>
                  <a:latin typeface="Calibri"/>
                  <a:ea typeface="Arial Unicode MS"/>
                  <a:cs typeface="Arial Unicode MS"/>
                </a:endParaRPr>
              </a:p>
            </p:txBody>
          </p:sp>
          <p:sp>
            <p:nvSpPr>
              <p:cNvPr id="37" name="Rectangle 36"/>
              <p:cNvSpPr>
                <a:spLocks/>
              </p:cNvSpPr>
              <p:nvPr/>
            </p:nvSpPr>
            <p:spPr bwMode="gray">
              <a:xfrm>
                <a:off x="16620399" y="14632522"/>
                <a:ext cx="11726000" cy="880102"/>
              </a:xfrm>
              <a:prstGeom prst="rect">
                <a:avLst/>
              </a:prstGeom>
              <a:solidFill>
                <a:schemeClr val="bg2">
                  <a:lumMod val="60000"/>
                  <a:lumOff val="40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813" tIns="67813" rIns="67813" bIns="67813" numCol="1" anchor="ctr" anchorCtr="0" compatLnSpc="1">
                <a:prstTxWarp prst="textNoShape">
                  <a:avLst/>
                </a:prstTxWarp>
                <a:noAutofit/>
              </a:bodyPr>
              <a:lstStyle/>
              <a:p>
                <a:pPr defTabSz="860347">
                  <a:buClr>
                    <a:srgbClr val="000000"/>
                  </a:buClr>
                </a:pPr>
                <a:r>
                  <a:rPr lang="en-IN" sz="1631" dirty="0">
                    <a:solidFill>
                      <a:srgbClr val="000000"/>
                    </a:solidFill>
                    <a:latin typeface="Calibri"/>
                    <a:ea typeface="Arial Unicode MS"/>
                    <a:cs typeface="Arial Unicode MS"/>
                  </a:rPr>
                  <a:t>Defence Quality System</a:t>
                </a:r>
              </a:p>
            </p:txBody>
          </p:sp>
          <p:sp>
            <p:nvSpPr>
              <p:cNvPr id="38" name="Freeform 117"/>
              <p:cNvSpPr>
                <a:spLocks noEditPoints="1"/>
              </p:cNvSpPr>
              <p:nvPr/>
            </p:nvSpPr>
            <p:spPr bwMode="gray">
              <a:xfrm>
                <a:off x="15226599" y="14670874"/>
                <a:ext cx="606281" cy="803408"/>
              </a:xfrm>
              <a:custGeom>
                <a:avLst/>
                <a:gdLst>
                  <a:gd name="T0" fmla="*/ 103 w 110"/>
                  <a:gd name="T1" fmla="*/ 51 h 146"/>
                  <a:gd name="T2" fmla="*/ 107 w 110"/>
                  <a:gd name="T3" fmla="*/ 38 h 146"/>
                  <a:gd name="T4" fmla="*/ 95 w 110"/>
                  <a:gd name="T5" fmla="*/ 28 h 146"/>
                  <a:gd name="T6" fmla="*/ 92 w 110"/>
                  <a:gd name="T7" fmla="*/ 14 h 146"/>
                  <a:gd name="T8" fmla="*/ 76 w 110"/>
                  <a:gd name="T9" fmla="*/ 11 h 146"/>
                  <a:gd name="T10" fmla="*/ 67 w 110"/>
                  <a:gd name="T11" fmla="*/ 1 h 146"/>
                  <a:gd name="T12" fmla="*/ 52 w 110"/>
                  <a:gd name="T13" fmla="*/ 7 h 146"/>
                  <a:gd name="T14" fmla="*/ 38 w 110"/>
                  <a:gd name="T15" fmla="*/ 2 h 146"/>
                  <a:gd name="T16" fmla="*/ 28 w 110"/>
                  <a:gd name="T17" fmla="*/ 15 h 146"/>
                  <a:gd name="T18" fmla="*/ 15 w 110"/>
                  <a:gd name="T19" fmla="*/ 17 h 146"/>
                  <a:gd name="T20" fmla="*/ 12 w 110"/>
                  <a:gd name="T21" fmla="*/ 33 h 146"/>
                  <a:gd name="T22" fmla="*/ 2 w 110"/>
                  <a:gd name="T23" fmla="*/ 43 h 146"/>
                  <a:gd name="T24" fmla="*/ 7 w 110"/>
                  <a:gd name="T25" fmla="*/ 57 h 146"/>
                  <a:gd name="T26" fmla="*/ 3 w 110"/>
                  <a:gd name="T27" fmla="*/ 71 h 146"/>
                  <a:gd name="T28" fmla="*/ 15 w 110"/>
                  <a:gd name="T29" fmla="*/ 81 h 146"/>
                  <a:gd name="T30" fmla="*/ 18 w 110"/>
                  <a:gd name="T31" fmla="*/ 95 h 146"/>
                  <a:gd name="T32" fmla="*/ 22 w 110"/>
                  <a:gd name="T33" fmla="*/ 146 h 146"/>
                  <a:gd name="T34" fmla="*/ 89 w 110"/>
                  <a:gd name="T35" fmla="*/ 146 h 146"/>
                  <a:gd name="T36" fmla="*/ 92 w 110"/>
                  <a:gd name="T37" fmla="*/ 95 h 146"/>
                  <a:gd name="T38" fmla="*/ 95 w 110"/>
                  <a:gd name="T39" fmla="*/ 81 h 146"/>
                  <a:gd name="T40" fmla="*/ 107 w 110"/>
                  <a:gd name="T41" fmla="*/ 71 h 146"/>
                  <a:gd name="T42" fmla="*/ 103 w 110"/>
                  <a:gd name="T43" fmla="*/ 57 h 146"/>
                  <a:gd name="T44" fmla="*/ 43 w 110"/>
                  <a:gd name="T45" fmla="*/ 47 h 146"/>
                  <a:gd name="T46" fmla="*/ 53 w 110"/>
                  <a:gd name="T47" fmla="*/ 32 h 146"/>
                  <a:gd name="T48" fmla="*/ 62 w 110"/>
                  <a:gd name="T49" fmla="*/ 43 h 146"/>
                  <a:gd name="T50" fmla="*/ 79 w 110"/>
                  <a:gd name="T51" fmla="*/ 48 h 146"/>
                  <a:gd name="T52" fmla="*/ 71 w 110"/>
                  <a:gd name="T53" fmla="*/ 60 h 146"/>
                  <a:gd name="T54" fmla="*/ 71 w 110"/>
                  <a:gd name="T55" fmla="*/ 77 h 146"/>
                  <a:gd name="T56" fmla="*/ 58 w 110"/>
                  <a:gd name="T57" fmla="*/ 74 h 146"/>
                  <a:gd name="T58" fmla="*/ 41 w 110"/>
                  <a:gd name="T59" fmla="*/ 79 h 146"/>
                  <a:gd name="T60" fmla="*/ 41 w 110"/>
                  <a:gd name="T61" fmla="*/ 66 h 146"/>
                  <a:gd name="T62" fmla="*/ 30 w 110"/>
                  <a:gd name="T63" fmla="*/ 5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146">
                    <a:moveTo>
                      <a:pt x="103" y="57"/>
                    </a:moveTo>
                    <a:cubicBezTo>
                      <a:pt x="102" y="56"/>
                      <a:pt x="102" y="53"/>
                      <a:pt x="103" y="51"/>
                    </a:cubicBezTo>
                    <a:cubicBezTo>
                      <a:pt x="108" y="43"/>
                      <a:pt x="108" y="43"/>
                      <a:pt x="108" y="43"/>
                    </a:cubicBezTo>
                    <a:cubicBezTo>
                      <a:pt x="110" y="41"/>
                      <a:pt x="109" y="39"/>
                      <a:pt x="107" y="38"/>
                    </a:cubicBezTo>
                    <a:cubicBezTo>
                      <a:pt x="98" y="33"/>
                      <a:pt x="98" y="33"/>
                      <a:pt x="98" y="33"/>
                    </a:cubicBezTo>
                    <a:cubicBezTo>
                      <a:pt x="96" y="32"/>
                      <a:pt x="95" y="30"/>
                      <a:pt x="95" y="28"/>
                    </a:cubicBezTo>
                    <a:cubicBezTo>
                      <a:pt x="95" y="17"/>
                      <a:pt x="95" y="17"/>
                      <a:pt x="95" y="17"/>
                    </a:cubicBezTo>
                    <a:cubicBezTo>
                      <a:pt x="95" y="16"/>
                      <a:pt x="94" y="14"/>
                      <a:pt x="92" y="14"/>
                    </a:cubicBezTo>
                    <a:cubicBezTo>
                      <a:pt x="82" y="15"/>
                      <a:pt x="82" y="15"/>
                      <a:pt x="82" y="15"/>
                    </a:cubicBezTo>
                    <a:cubicBezTo>
                      <a:pt x="80" y="15"/>
                      <a:pt x="77" y="13"/>
                      <a:pt x="76" y="11"/>
                    </a:cubicBezTo>
                    <a:cubicBezTo>
                      <a:pt x="72" y="2"/>
                      <a:pt x="72" y="2"/>
                      <a:pt x="72" y="2"/>
                    </a:cubicBezTo>
                    <a:cubicBezTo>
                      <a:pt x="71" y="0"/>
                      <a:pt x="68" y="0"/>
                      <a:pt x="67" y="1"/>
                    </a:cubicBezTo>
                    <a:cubicBezTo>
                      <a:pt x="58" y="7"/>
                      <a:pt x="58" y="7"/>
                      <a:pt x="58" y="7"/>
                    </a:cubicBezTo>
                    <a:cubicBezTo>
                      <a:pt x="56" y="8"/>
                      <a:pt x="54" y="8"/>
                      <a:pt x="52" y="7"/>
                    </a:cubicBezTo>
                    <a:cubicBezTo>
                      <a:pt x="43" y="1"/>
                      <a:pt x="43" y="1"/>
                      <a:pt x="43" y="1"/>
                    </a:cubicBezTo>
                    <a:cubicBezTo>
                      <a:pt x="42" y="0"/>
                      <a:pt x="39" y="0"/>
                      <a:pt x="38" y="2"/>
                    </a:cubicBezTo>
                    <a:cubicBezTo>
                      <a:pt x="34" y="11"/>
                      <a:pt x="34" y="11"/>
                      <a:pt x="34" y="11"/>
                    </a:cubicBezTo>
                    <a:cubicBezTo>
                      <a:pt x="33" y="13"/>
                      <a:pt x="30" y="15"/>
                      <a:pt x="28" y="15"/>
                    </a:cubicBezTo>
                    <a:cubicBezTo>
                      <a:pt x="18" y="14"/>
                      <a:pt x="18" y="14"/>
                      <a:pt x="18" y="14"/>
                    </a:cubicBezTo>
                    <a:cubicBezTo>
                      <a:pt x="16" y="14"/>
                      <a:pt x="15" y="16"/>
                      <a:pt x="15" y="17"/>
                    </a:cubicBezTo>
                    <a:cubicBezTo>
                      <a:pt x="15" y="28"/>
                      <a:pt x="15" y="28"/>
                      <a:pt x="15" y="28"/>
                    </a:cubicBezTo>
                    <a:cubicBezTo>
                      <a:pt x="15" y="30"/>
                      <a:pt x="14" y="32"/>
                      <a:pt x="12" y="33"/>
                    </a:cubicBezTo>
                    <a:cubicBezTo>
                      <a:pt x="3" y="38"/>
                      <a:pt x="3" y="38"/>
                      <a:pt x="3" y="38"/>
                    </a:cubicBezTo>
                    <a:cubicBezTo>
                      <a:pt x="1" y="39"/>
                      <a:pt x="0" y="41"/>
                      <a:pt x="2" y="43"/>
                    </a:cubicBezTo>
                    <a:cubicBezTo>
                      <a:pt x="7" y="51"/>
                      <a:pt x="7" y="51"/>
                      <a:pt x="7" y="51"/>
                    </a:cubicBezTo>
                    <a:cubicBezTo>
                      <a:pt x="8" y="53"/>
                      <a:pt x="8" y="56"/>
                      <a:pt x="7" y="57"/>
                    </a:cubicBezTo>
                    <a:cubicBezTo>
                      <a:pt x="2" y="66"/>
                      <a:pt x="2" y="66"/>
                      <a:pt x="2" y="66"/>
                    </a:cubicBezTo>
                    <a:cubicBezTo>
                      <a:pt x="0" y="68"/>
                      <a:pt x="1" y="70"/>
                      <a:pt x="3" y="71"/>
                    </a:cubicBezTo>
                    <a:cubicBezTo>
                      <a:pt x="12" y="76"/>
                      <a:pt x="12" y="76"/>
                      <a:pt x="12" y="76"/>
                    </a:cubicBezTo>
                    <a:cubicBezTo>
                      <a:pt x="14" y="77"/>
                      <a:pt x="15" y="79"/>
                      <a:pt x="15" y="81"/>
                    </a:cubicBezTo>
                    <a:cubicBezTo>
                      <a:pt x="15" y="91"/>
                      <a:pt x="15" y="91"/>
                      <a:pt x="15" y="91"/>
                    </a:cubicBezTo>
                    <a:cubicBezTo>
                      <a:pt x="15" y="93"/>
                      <a:pt x="16" y="95"/>
                      <a:pt x="18" y="95"/>
                    </a:cubicBezTo>
                    <a:cubicBezTo>
                      <a:pt x="27" y="94"/>
                      <a:pt x="27" y="94"/>
                      <a:pt x="27" y="94"/>
                    </a:cubicBezTo>
                    <a:cubicBezTo>
                      <a:pt x="22" y="146"/>
                      <a:pt x="22" y="146"/>
                      <a:pt x="22" y="146"/>
                    </a:cubicBezTo>
                    <a:cubicBezTo>
                      <a:pt x="56" y="129"/>
                      <a:pt x="56" y="129"/>
                      <a:pt x="56" y="129"/>
                    </a:cubicBezTo>
                    <a:cubicBezTo>
                      <a:pt x="89" y="146"/>
                      <a:pt x="89" y="146"/>
                      <a:pt x="89" y="146"/>
                    </a:cubicBezTo>
                    <a:cubicBezTo>
                      <a:pt x="84" y="94"/>
                      <a:pt x="84" y="94"/>
                      <a:pt x="84" y="94"/>
                    </a:cubicBezTo>
                    <a:cubicBezTo>
                      <a:pt x="92" y="95"/>
                      <a:pt x="92" y="95"/>
                      <a:pt x="92" y="95"/>
                    </a:cubicBezTo>
                    <a:cubicBezTo>
                      <a:pt x="94" y="95"/>
                      <a:pt x="95" y="93"/>
                      <a:pt x="95" y="91"/>
                    </a:cubicBezTo>
                    <a:cubicBezTo>
                      <a:pt x="95" y="81"/>
                      <a:pt x="95" y="81"/>
                      <a:pt x="95" y="81"/>
                    </a:cubicBezTo>
                    <a:cubicBezTo>
                      <a:pt x="95" y="79"/>
                      <a:pt x="96" y="77"/>
                      <a:pt x="98" y="76"/>
                    </a:cubicBezTo>
                    <a:cubicBezTo>
                      <a:pt x="107" y="71"/>
                      <a:pt x="107" y="71"/>
                      <a:pt x="107" y="71"/>
                    </a:cubicBezTo>
                    <a:cubicBezTo>
                      <a:pt x="109" y="70"/>
                      <a:pt x="110" y="68"/>
                      <a:pt x="108" y="66"/>
                    </a:cubicBezTo>
                    <a:lnTo>
                      <a:pt x="103" y="57"/>
                    </a:lnTo>
                    <a:close/>
                    <a:moveTo>
                      <a:pt x="31" y="48"/>
                    </a:moveTo>
                    <a:cubicBezTo>
                      <a:pt x="43" y="47"/>
                      <a:pt x="43" y="47"/>
                      <a:pt x="43" y="47"/>
                    </a:cubicBezTo>
                    <a:cubicBezTo>
                      <a:pt x="45" y="46"/>
                      <a:pt x="47" y="45"/>
                      <a:pt x="48" y="43"/>
                    </a:cubicBezTo>
                    <a:cubicBezTo>
                      <a:pt x="53" y="32"/>
                      <a:pt x="53" y="32"/>
                      <a:pt x="53" y="32"/>
                    </a:cubicBezTo>
                    <a:cubicBezTo>
                      <a:pt x="54" y="30"/>
                      <a:pt x="56" y="30"/>
                      <a:pt x="57" y="32"/>
                    </a:cubicBezTo>
                    <a:cubicBezTo>
                      <a:pt x="62" y="43"/>
                      <a:pt x="62" y="43"/>
                      <a:pt x="62" y="43"/>
                    </a:cubicBezTo>
                    <a:cubicBezTo>
                      <a:pt x="63" y="45"/>
                      <a:pt x="65" y="46"/>
                      <a:pt x="67" y="47"/>
                    </a:cubicBezTo>
                    <a:cubicBezTo>
                      <a:pt x="79" y="48"/>
                      <a:pt x="79" y="48"/>
                      <a:pt x="79" y="48"/>
                    </a:cubicBezTo>
                    <a:cubicBezTo>
                      <a:pt x="81" y="49"/>
                      <a:pt x="81" y="50"/>
                      <a:pt x="80" y="51"/>
                    </a:cubicBezTo>
                    <a:cubicBezTo>
                      <a:pt x="71" y="60"/>
                      <a:pt x="71" y="60"/>
                      <a:pt x="71" y="60"/>
                    </a:cubicBezTo>
                    <a:cubicBezTo>
                      <a:pt x="70" y="61"/>
                      <a:pt x="69" y="64"/>
                      <a:pt x="69" y="66"/>
                    </a:cubicBezTo>
                    <a:cubicBezTo>
                      <a:pt x="71" y="77"/>
                      <a:pt x="71" y="77"/>
                      <a:pt x="71" y="77"/>
                    </a:cubicBezTo>
                    <a:cubicBezTo>
                      <a:pt x="72" y="79"/>
                      <a:pt x="70" y="80"/>
                      <a:pt x="69" y="79"/>
                    </a:cubicBezTo>
                    <a:cubicBezTo>
                      <a:pt x="58" y="74"/>
                      <a:pt x="58" y="74"/>
                      <a:pt x="58" y="74"/>
                    </a:cubicBezTo>
                    <a:cubicBezTo>
                      <a:pt x="56" y="73"/>
                      <a:pt x="54" y="73"/>
                      <a:pt x="52" y="74"/>
                    </a:cubicBezTo>
                    <a:cubicBezTo>
                      <a:pt x="41" y="79"/>
                      <a:pt x="41" y="79"/>
                      <a:pt x="41" y="79"/>
                    </a:cubicBezTo>
                    <a:cubicBezTo>
                      <a:pt x="40" y="80"/>
                      <a:pt x="38" y="79"/>
                      <a:pt x="39" y="77"/>
                    </a:cubicBezTo>
                    <a:cubicBezTo>
                      <a:pt x="41" y="66"/>
                      <a:pt x="41" y="66"/>
                      <a:pt x="41" y="66"/>
                    </a:cubicBezTo>
                    <a:cubicBezTo>
                      <a:pt x="41" y="64"/>
                      <a:pt x="40" y="61"/>
                      <a:pt x="39" y="60"/>
                    </a:cubicBezTo>
                    <a:cubicBezTo>
                      <a:pt x="30" y="51"/>
                      <a:pt x="30" y="51"/>
                      <a:pt x="30" y="51"/>
                    </a:cubicBezTo>
                    <a:cubicBezTo>
                      <a:pt x="29" y="50"/>
                      <a:pt x="29" y="49"/>
                      <a:pt x="31" y="48"/>
                    </a:cubicBezTo>
                    <a:close/>
                  </a:path>
                </a:pathLst>
              </a:custGeom>
              <a:solidFill>
                <a:schemeClr val="bg1"/>
              </a:solid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grpSp>
        <p:grpSp>
          <p:nvGrpSpPr>
            <p:cNvPr id="8" name="Group 7"/>
            <p:cNvGrpSpPr/>
            <p:nvPr/>
          </p:nvGrpSpPr>
          <p:grpSpPr>
            <a:xfrm>
              <a:off x="4342598" y="5533472"/>
              <a:ext cx="4217498" cy="265776"/>
              <a:chOff x="14380330" y="17668026"/>
              <a:chExt cx="13966069" cy="880105"/>
            </a:xfrm>
          </p:grpSpPr>
          <p:sp>
            <p:nvSpPr>
              <p:cNvPr id="25" name="Rectangle 24"/>
              <p:cNvSpPr txBox="1">
                <a:spLocks/>
              </p:cNvSpPr>
              <p:nvPr/>
            </p:nvSpPr>
            <p:spPr bwMode="gray">
              <a:xfrm>
                <a:off x="14380330" y="17668029"/>
                <a:ext cx="2298816" cy="880102"/>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endParaRPr lang="en-US" sz="1631" dirty="0">
                  <a:solidFill>
                    <a:srgbClr val="000000"/>
                  </a:solidFill>
                  <a:latin typeface="Calibri"/>
                  <a:ea typeface="Arial Unicode MS"/>
                  <a:cs typeface="Arial Unicode MS"/>
                </a:endParaRPr>
              </a:p>
            </p:txBody>
          </p:sp>
          <p:sp>
            <p:nvSpPr>
              <p:cNvPr id="26" name="Rectangle 25"/>
              <p:cNvSpPr>
                <a:spLocks/>
              </p:cNvSpPr>
              <p:nvPr/>
            </p:nvSpPr>
            <p:spPr bwMode="gray">
              <a:xfrm>
                <a:off x="16620399" y="17668026"/>
                <a:ext cx="11726000" cy="880102"/>
              </a:xfrm>
              <a:prstGeom prst="rect">
                <a:avLst/>
              </a:prstGeom>
              <a:solidFill>
                <a:schemeClr val="bg2">
                  <a:lumMod val="60000"/>
                  <a:lumOff val="40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813" tIns="67813" rIns="67813" bIns="67813" numCol="1" anchor="ctr" anchorCtr="0" compatLnSpc="1">
                <a:prstTxWarp prst="textNoShape">
                  <a:avLst/>
                </a:prstTxWarp>
                <a:noAutofit/>
              </a:bodyPr>
              <a:lstStyle/>
              <a:p>
                <a:pPr defTabSz="860347">
                  <a:buClr>
                    <a:srgbClr val="000000"/>
                  </a:buClr>
                </a:pPr>
                <a:r>
                  <a:rPr lang="en-IN" sz="1631" dirty="0">
                    <a:solidFill>
                      <a:srgbClr val="000000"/>
                    </a:solidFill>
                    <a:latin typeface="Calibri"/>
                    <a:ea typeface="Arial Unicode MS"/>
                    <a:cs typeface="Arial Unicode MS"/>
                  </a:rPr>
                  <a:t>Post delivery and customer feedback</a:t>
                </a:r>
              </a:p>
            </p:txBody>
          </p:sp>
          <p:grpSp>
            <p:nvGrpSpPr>
              <p:cNvPr id="27" name="Group 26"/>
              <p:cNvGrpSpPr/>
              <p:nvPr/>
            </p:nvGrpSpPr>
            <p:grpSpPr bwMode="gray">
              <a:xfrm>
                <a:off x="15160215" y="17737404"/>
                <a:ext cx="739045" cy="741353"/>
                <a:chOff x="5467260" y="3790379"/>
                <a:chExt cx="676149" cy="678262"/>
              </a:xfrm>
              <a:solidFill>
                <a:schemeClr val="bg1"/>
              </a:solidFill>
            </p:grpSpPr>
            <p:sp>
              <p:nvSpPr>
                <p:cNvPr id="28" name="Freeform 24"/>
                <p:cNvSpPr>
                  <a:spLocks noEditPoints="1"/>
                </p:cNvSpPr>
                <p:nvPr/>
              </p:nvSpPr>
              <p:spPr bwMode="gray">
                <a:xfrm>
                  <a:off x="5634185" y="3862220"/>
                  <a:ext cx="344413" cy="395125"/>
                </a:xfrm>
                <a:custGeom>
                  <a:avLst/>
                  <a:gdLst>
                    <a:gd name="T0" fmla="*/ 268 w 488"/>
                    <a:gd name="T1" fmla="*/ 104 h 562"/>
                    <a:gd name="T2" fmla="*/ 218 w 488"/>
                    <a:gd name="T3" fmla="*/ 132 h 562"/>
                    <a:gd name="T4" fmla="*/ 150 w 488"/>
                    <a:gd name="T5" fmla="*/ 144 h 562"/>
                    <a:gd name="T6" fmla="*/ 90 w 488"/>
                    <a:gd name="T7" fmla="*/ 146 h 562"/>
                    <a:gd name="T8" fmla="*/ 72 w 488"/>
                    <a:gd name="T9" fmla="*/ 236 h 562"/>
                    <a:gd name="T10" fmla="*/ 79 w 488"/>
                    <a:gd name="T11" fmla="*/ 310 h 562"/>
                    <a:gd name="T12" fmla="*/ 89 w 488"/>
                    <a:gd name="T13" fmla="*/ 358 h 562"/>
                    <a:gd name="T14" fmla="*/ 125 w 488"/>
                    <a:gd name="T15" fmla="*/ 402 h 562"/>
                    <a:gd name="T16" fmla="*/ 206 w 488"/>
                    <a:gd name="T17" fmla="*/ 429 h 562"/>
                    <a:gd name="T18" fmla="*/ 243 w 488"/>
                    <a:gd name="T19" fmla="*/ 413 h 562"/>
                    <a:gd name="T20" fmla="*/ 286 w 488"/>
                    <a:gd name="T21" fmla="*/ 432 h 562"/>
                    <a:gd name="T22" fmla="*/ 277 w 488"/>
                    <a:gd name="T23" fmla="*/ 467 h 562"/>
                    <a:gd name="T24" fmla="*/ 228 w 488"/>
                    <a:gd name="T25" fmla="*/ 475 h 562"/>
                    <a:gd name="T26" fmla="*/ 202 w 488"/>
                    <a:gd name="T27" fmla="*/ 453 h 562"/>
                    <a:gd name="T28" fmla="*/ 126 w 488"/>
                    <a:gd name="T29" fmla="*/ 431 h 562"/>
                    <a:gd name="T30" fmla="*/ 147 w 488"/>
                    <a:gd name="T31" fmla="*/ 482 h 562"/>
                    <a:gd name="T32" fmla="*/ 218 w 488"/>
                    <a:gd name="T33" fmla="*/ 534 h 562"/>
                    <a:gd name="T34" fmla="*/ 298 w 488"/>
                    <a:gd name="T35" fmla="*/ 521 h 562"/>
                    <a:gd name="T36" fmla="*/ 366 w 488"/>
                    <a:gd name="T37" fmla="*/ 443 h 562"/>
                    <a:gd name="T38" fmla="*/ 399 w 488"/>
                    <a:gd name="T39" fmla="*/ 357 h 562"/>
                    <a:gd name="T40" fmla="*/ 409 w 488"/>
                    <a:gd name="T41" fmla="*/ 308 h 562"/>
                    <a:gd name="T42" fmla="*/ 416 w 488"/>
                    <a:gd name="T43" fmla="*/ 236 h 562"/>
                    <a:gd name="T44" fmla="*/ 381 w 488"/>
                    <a:gd name="T45" fmla="*/ 139 h 562"/>
                    <a:gd name="T46" fmla="*/ 317 w 488"/>
                    <a:gd name="T47" fmla="*/ 110 h 562"/>
                    <a:gd name="T48" fmla="*/ 286 w 488"/>
                    <a:gd name="T49" fmla="*/ 79 h 562"/>
                    <a:gd name="T50" fmla="*/ 240 w 488"/>
                    <a:gd name="T51" fmla="*/ 0 h 562"/>
                    <a:gd name="T52" fmla="*/ 360 w 488"/>
                    <a:gd name="T53" fmla="*/ 25 h 562"/>
                    <a:gd name="T54" fmla="*/ 430 w 488"/>
                    <a:gd name="T55" fmla="*/ 100 h 562"/>
                    <a:gd name="T56" fmla="*/ 446 w 488"/>
                    <a:gd name="T57" fmla="*/ 215 h 562"/>
                    <a:gd name="T58" fmla="*/ 435 w 488"/>
                    <a:gd name="T59" fmla="*/ 318 h 562"/>
                    <a:gd name="T60" fmla="*/ 424 w 488"/>
                    <a:gd name="T61" fmla="*/ 372 h 562"/>
                    <a:gd name="T62" fmla="*/ 424 w 488"/>
                    <a:gd name="T63" fmla="*/ 385 h 562"/>
                    <a:gd name="T64" fmla="*/ 431 w 488"/>
                    <a:gd name="T65" fmla="*/ 392 h 562"/>
                    <a:gd name="T66" fmla="*/ 473 w 488"/>
                    <a:gd name="T67" fmla="*/ 389 h 562"/>
                    <a:gd name="T68" fmla="*/ 485 w 488"/>
                    <a:gd name="T69" fmla="*/ 441 h 562"/>
                    <a:gd name="T70" fmla="*/ 482 w 488"/>
                    <a:gd name="T71" fmla="*/ 475 h 562"/>
                    <a:gd name="T72" fmla="*/ 396 w 488"/>
                    <a:gd name="T73" fmla="*/ 482 h 562"/>
                    <a:gd name="T74" fmla="*/ 327 w 488"/>
                    <a:gd name="T75" fmla="*/ 531 h 562"/>
                    <a:gd name="T76" fmla="*/ 243 w 488"/>
                    <a:gd name="T77" fmla="*/ 562 h 562"/>
                    <a:gd name="T78" fmla="*/ 160 w 488"/>
                    <a:gd name="T79" fmla="*/ 531 h 562"/>
                    <a:gd name="T80" fmla="*/ 92 w 488"/>
                    <a:gd name="T81" fmla="*/ 482 h 562"/>
                    <a:gd name="T82" fmla="*/ 4 w 488"/>
                    <a:gd name="T83" fmla="*/ 475 h 562"/>
                    <a:gd name="T84" fmla="*/ 3 w 488"/>
                    <a:gd name="T85" fmla="*/ 441 h 562"/>
                    <a:gd name="T86" fmla="*/ 22 w 488"/>
                    <a:gd name="T87" fmla="*/ 390 h 562"/>
                    <a:gd name="T88" fmla="*/ 57 w 488"/>
                    <a:gd name="T89" fmla="*/ 390 h 562"/>
                    <a:gd name="T90" fmla="*/ 62 w 488"/>
                    <a:gd name="T91" fmla="*/ 381 h 562"/>
                    <a:gd name="T92" fmla="*/ 58 w 488"/>
                    <a:gd name="T93" fmla="*/ 361 h 562"/>
                    <a:gd name="T94" fmla="*/ 46 w 488"/>
                    <a:gd name="T95" fmla="*/ 289 h 562"/>
                    <a:gd name="T96" fmla="*/ 39 w 488"/>
                    <a:gd name="T97" fmla="*/ 172 h 562"/>
                    <a:gd name="T98" fmla="*/ 72 w 488"/>
                    <a:gd name="T99" fmla="*/ 69 h 562"/>
                    <a:gd name="T100" fmla="*/ 157 w 488"/>
                    <a:gd name="T101" fmla="*/ 1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8" h="562">
                      <a:moveTo>
                        <a:pt x="281" y="71"/>
                      </a:moveTo>
                      <a:lnTo>
                        <a:pt x="277" y="89"/>
                      </a:lnTo>
                      <a:lnTo>
                        <a:pt x="268" y="104"/>
                      </a:lnTo>
                      <a:lnTo>
                        <a:pt x="256" y="115"/>
                      </a:lnTo>
                      <a:lnTo>
                        <a:pt x="238" y="125"/>
                      </a:lnTo>
                      <a:lnTo>
                        <a:pt x="218" y="132"/>
                      </a:lnTo>
                      <a:lnTo>
                        <a:pt x="196" y="137"/>
                      </a:lnTo>
                      <a:lnTo>
                        <a:pt x="174" y="142"/>
                      </a:lnTo>
                      <a:lnTo>
                        <a:pt x="150" y="144"/>
                      </a:lnTo>
                      <a:lnTo>
                        <a:pt x="128" y="146"/>
                      </a:lnTo>
                      <a:lnTo>
                        <a:pt x="108" y="146"/>
                      </a:lnTo>
                      <a:lnTo>
                        <a:pt x="90" y="146"/>
                      </a:lnTo>
                      <a:lnTo>
                        <a:pt x="75" y="146"/>
                      </a:lnTo>
                      <a:lnTo>
                        <a:pt x="72" y="189"/>
                      </a:lnTo>
                      <a:lnTo>
                        <a:pt x="72" y="236"/>
                      </a:lnTo>
                      <a:lnTo>
                        <a:pt x="74" y="261"/>
                      </a:lnTo>
                      <a:lnTo>
                        <a:pt x="75" y="286"/>
                      </a:lnTo>
                      <a:lnTo>
                        <a:pt x="79" y="310"/>
                      </a:lnTo>
                      <a:lnTo>
                        <a:pt x="83" y="331"/>
                      </a:lnTo>
                      <a:lnTo>
                        <a:pt x="86" y="347"/>
                      </a:lnTo>
                      <a:lnTo>
                        <a:pt x="89" y="358"/>
                      </a:lnTo>
                      <a:lnTo>
                        <a:pt x="97" y="372"/>
                      </a:lnTo>
                      <a:lnTo>
                        <a:pt x="108" y="388"/>
                      </a:lnTo>
                      <a:lnTo>
                        <a:pt x="125" y="402"/>
                      </a:lnTo>
                      <a:lnTo>
                        <a:pt x="146" y="413"/>
                      </a:lnTo>
                      <a:lnTo>
                        <a:pt x="174" y="424"/>
                      </a:lnTo>
                      <a:lnTo>
                        <a:pt x="206" y="429"/>
                      </a:lnTo>
                      <a:lnTo>
                        <a:pt x="215" y="421"/>
                      </a:lnTo>
                      <a:lnTo>
                        <a:pt x="227" y="416"/>
                      </a:lnTo>
                      <a:lnTo>
                        <a:pt x="243" y="413"/>
                      </a:lnTo>
                      <a:lnTo>
                        <a:pt x="261" y="416"/>
                      </a:lnTo>
                      <a:lnTo>
                        <a:pt x="277" y="422"/>
                      </a:lnTo>
                      <a:lnTo>
                        <a:pt x="286" y="432"/>
                      </a:lnTo>
                      <a:lnTo>
                        <a:pt x="291" y="445"/>
                      </a:lnTo>
                      <a:lnTo>
                        <a:pt x="286" y="457"/>
                      </a:lnTo>
                      <a:lnTo>
                        <a:pt x="277" y="467"/>
                      </a:lnTo>
                      <a:lnTo>
                        <a:pt x="261" y="474"/>
                      </a:lnTo>
                      <a:lnTo>
                        <a:pt x="243" y="477"/>
                      </a:lnTo>
                      <a:lnTo>
                        <a:pt x="228" y="475"/>
                      </a:lnTo>
                      <a:lnTo>
                        <a:pt x="217" y="470"/>
                      </a:lnTo>
                      <a:lnTo>
                        <a:pt x="208" y="463"/>
                      </a:lnTo>
                      <a:lnTo>
                        <a:pt x="202" y="453"/>
                      </a:lnTo>
                      <a:lnTo>
                        <a:pt x="174" y="448"/>
                      </a:lnTo>
                      <a:lnTo>
                        <a:pt x="149" y="441"/>
                      </a:lnTo>
                      <a:lnTo>
                        <a:pt x="126" y="431"/>
                      </a:lnTo>
                      <a:lnTo>
                        <a:pt x="110" y="418"/>
                      </a:lnTo>
                      <a:lnTo>
                        <a:pt x="126" y="453"/>
                      </a:lnTo>
                      <a:lnTo>
                        <a:pt x="147" y="482"/>
                      </a:lnTo>
                      <a:lnTo>
                        <a:pt x="168" y="505"/>
                      </a:lnTo>
                      <a:lnTo>
                        <a:pt x="193" y="523"/>
                      </a:lnTo>
                      <a:lnTo>
                        <a:pt x="218" y="534"/>
                      </a:lnTo>
                      <a:lnTo>
                        <a:pt x="243" y="537"/>
                      </a:lnTo>
                      <a:lnTo>
                        <a:pt x="271" y="532"/>
                      </a:lnTo>
                      <a:lnTo>
                        <a:pt x="298" y="521"/>
                      </a:lnTo>
                      <a:lnTo>
                        <a:pt x="323" y="502"/>
                      </a:lnTo>
                      <a:lnTo>
                        <a:pt x="345" y="475"/>
                      </a:lnTo>
                      <a:lnTo>
                        <a:pt x="366" y="443"/>
                      </a:lnTo>
                      <a:lnTo>
                        <a:pt x="384" y="404"/>
                      </a:lnTo>
                      <a:lnTo>
                        <a:pt x="398" y="363"/>
                      </a:lnTo>
                      <a:lnTo>
                        <a:pt x="399" y="357"/>
                      </a:lnTo>
                      <a:lnTo>
                        <a:pt x="402" y="346"/>
                      </a:lnTo>
                      <a:lnTo>
                        <a:pt x="405" y="329"/>
                      </a:lnTo>
                      <a:lnTo>
                        <a:pt x="409" y="308"/>
                      </a:lnTo>
                      <a:lnTo>
                        <a:pt x="412" y="285"/>
                      </a:lnTo>
                      <a:lnTo>
                        <a:pt x="414" y="260"/>
                      </a:lnTo>
                      <a:lnTo>
                        <a:pt x="416" y="236"/>
                      </a:lnTo>
                      <a:lnTo>
                        <a:pt x="414" y="187"/>
                      </a:lnTo>
                      <a:lnTo>
                        <a:pt x="412" y="143"/>
                      </a:lnTo>
                      <a:lnTo>
                        <a:pt x="381" y="139"/>
                      </a:lnTo>
                      <a:lnTo>
                        <a:pt x="356" y="132"/>
                      </a:lnTo>
                      <a:lnTo>
                        <a:pt x="334" y="122"/>
                      </a:lnTo>
                      <a:lnTo>
                        <a:pt x="317" y="110"/>
                      </a:lnTo>
                      <a:lnTo>
                        <a:pt x="303" y="98"/>
                      </a:lnTo>
                      <a:lnTo>
                        <a:pt x="293" y="89"/>
                      </a:lnTo>
                      <a:lnTo>
                        <a:pt x="286" y="79"/>
                      </a:lnTo>
                      <a:lnTo>
                        <a:pt x="282" y="73"/>
                      </a:lnTo>
                      <a:lnTo>
                        <a:pt x="281" y="71"/>
                      </a:lnTo>
                      <a:close/>
                      <a:moveTo>
                        <a:pt x="240" y="0"/>
                      </a:moveTo>
                      <a:lnTo>
                        <a:pt x="285" y="2"/>
                      </a:lnTo>
                      <a:lnTo>
                        <a:pt x="325" y="11"/>
                      </a:lnTo>
                      <a:lnTo>
                        <a:pt x="360" y="25"/>
                      </a:lnTo>
                      <a:lnTo>
                        <a:pt x="389" y="44"/>
                      </a:lnTo>
                      <a:lnTo>
                        <a:pt x="412" y="69"/>
                      </a:lnTo>
                      <a:lnTo>
                        <a:pt x="430" y="100"/>
                      </a:lnTo>
                      <a:lnTo>
                        <a:pt x="441" y="135"/>
                      </a:lnTo>
                      <a:lnTo>
                        <a:pt x="446" y="174"/>
                      </a:lnTo>
                      <a:lnTo>
                        <a:pt x="446" y="215"/>
                      </a:lnTo>
                      <a:lnTo>
                        <a:pt x="444" y="254"/>
                      </a:lnTo>
                      <a:lnTo>
                        <a:pt x="439" y="289"/>
                      </a:lnTo>
                      <a:lnTo>
                        <a:pt x="435" y="318"/>
                      </a:lnTo>
                      <a:lnTo>
                        <a:pt x="431" y="343"/>
                      </a:lnTo>
                      <a:lnTo>
                        <a:pt x="427" y="361"/>
                      </a:lnTo>
                      <a:lnTo>
                        <a:pt x="424" y="372"/>
                      </a:lnTo>
                      <a:lnTo>
                        <a:pt x="423" y="377"/>
                      </a:lnTo>
                      <a:lnTo>
                        <a:pt x="423" y="381"/>
                      </a:lnTo>
                      <a:lnTo>
                        <a:pt x="424" y="385"/>
                      </a:lnTo>
                      <a:lnTo>
                        <a:pt x="425" y="388"/>
                      </a:lnTo>
                      <a:lnTo>
                        <a:pt x="428" y="390"/>
                      </a:lnTo>
                      <a:lnTo>
                        <a:pt x="431" y="392"/>
                      </a:lnTo>
                      <a:lnTo>
                        <a:pt x="435" y="392"/>
                      </a:lnTo>
                      <a:lnTo>
                        <a:pt x="455" y="392"/>
                      </a:lnTo>
                      <a:lnTo>
                        <a:pt x="473" y="389"/>
                      </a:lnTo>
                      <a:lnTo>
                        <a:pt x="488" y="385"/>
                      </a:lnTo>
                      <a:lnTo>
                        <a:pt x="487" y="416"/>
                      </a:lnTo>
                      <a:lnTo>
                        <a:pt x="485" y="441"/>
                      </a:lnTo>
                      <a:lnTo>
                        <a:pt x="484" y="459"/>
                      </a:lnTo>
                      <a:lnTo>
                        <a:pt x="482" y="471"/>
                      </a:lnTo>
                      <a:lnTo>
                        <a:pt x="482" y="475"/>
                      </a:lnTo>
                      <a:lnTo>
                        <a:pt x="453" y="482"/>
                      </a:lnTo>
                      <a:lnTo>
                        <a:pt x="423" y="484"/>
                      </a:lnTo>
                      <a:lnTo>
                        <a:pt x="396" y="482"/>
                      </a:lnTo>
                      <a:lnTo>
                        <a:pt x="373" y="480"/>
                      </a:lnTo>
                      <a:lnTo>
                        <a:pt x="350" y="507"/>
                      </a:lnTo>
                      <a:lnTo>
                        <a:pt x="327" y="531"/>
                      </a:lnTo>
                      <a:lnTo>
                        <a:pt x="300" y="548"/>
                      </a:lnTo>
                      <a:lnTo>
                        <a:pt x="272" y="557"/>
                      </a:lnTo>
                      <a:lnTo>
                        <a:pt x="243" y="562"/>
                      </a:lnTo>
                      <a:lnTo>
                        <a:pt x="214" y="557"/>
                      </a:lnTo>
                      <a:lnTo>
                        <a:pt x="186" y="548"/>
                      </a:lnTo>
                      <a:lnTo>
                        <a:pt x="160" y="531"/>
                      </a:lnTo>
                      <a:lnTo>
                        <a:pt x="136" y="507"/>
                      </a:lnTo>
                      <a:lnTo>
                        <a:pt x="114" y="480"/>
                      </a:lnTo>
                      <a:lnTo>
                        <a:pt x="92" y="482"/>
                      </a:lnTo>
                      <a:lnTo>
                        <a:pt x="64" y="484"/>
                      </a:lnTo>
                      <a:lnTo>
                        <a:pt x="35" y="482"/>
                      </a:lnTo>
                      <a:lnTo>
                        <a:pt x="4" y="475"/>
                      </a:lnTo>
                      <a:lnTo>
                        <a:pt x="4" y="471"/>
                      </a:lnTo>
                      <a:lnTo>
                        <a:pt x="3" y="459"/>
                      </a:lnTo>
                      <a:lnTo>
                        <a:pt x="3" y="441"/>
                      </a:lnTo>
                      <a:lnTo>
                        <a:pt x="1" y="416"/>
                      </a:lnTo>
                      <a:lnTo>
                        <a:pt x="0" y="385"/>
                      </a:lnTo>
                      <a:lnTo>
                        <a:pt x="22" y="390"/>
                      </a:lnTo>
                      <a:lnTo>
                        <a:pt x="50" y="392"/>
                      </a:lnTo>
                      <a:lnTo>
                        <a:pt x="54" y="392"/>
                      </a:lnTo>
                      <a:lnTo>
                        <a:pt x="57" y="390"/>
                      </a:lnTo>
                      <a:lnTo>
                        <a:pt x="60" y="388"/>
                      </a:lnTo>
                      <a:lnTo>
                        <a:pt x="61" y="385"/>
                      </a:lnTo>
                      <a:lnTo>
                        <a:pt x="62" y="381"/>
                      </a:lnTo>
                      <a:lnTo>
                        <a:pt x="62" y="377"/>
                      </a:lnTo>
                      <a:lnTo>
                        <a:pt x="61" y="372"/>
                      </a:lnTo>
                      <a:lnTo>
                        <a:pt x="58" y="361"/>
                      </a:lnTo>
                      <a:lnTo>
                        <a:pt x="54" y="343"/>
                      </a:lnTo>
                      <a:lnTo>
                        <a:pt x="50" y="318"/>
                      </a:lnTo>
                      <a:lnTo>
                        <a:pt x="46" y="289"/>
                      </a:lnTo>
                      <a:lnTo>
                        <a:pt x="42" y="254"/>
                      </a:lnTo>
                      <a:lnTo>
                        <a:pt x="39" y="215"/>
                      </a:lnTo>
                      <a:lnTo>
                        <a:pt x="39" y="172"/>
                      </a:lnTo>
                      <a:lnTo>
                        <a:pt x="44" y="133"/>
                      </a:lnTo>
                      <a:lnTo>
                        <a:pt x="55" y="98"/>
                      </a:lnTo>
                      <a:lnTo>
                        <a:pt x="72" y="69"/>
                      </a:lnTo>
                      <a:lnTo>
                        <a:pt x="94" y="44"/>
                      </a:lnTo>
                      <a:lnTo>
                        <a:pt x="124" y="25"/>
                      </a:lnTo>
                      <a:lnTo>
                        <a:pt x="157" y="11"/>
                      </a:lnTo>
                      <a:lnTo>
                        <a:pt x="196" y="2"/>
                      </a:lnTo>
                      <a:lnTo>
                        <a:pt x="240" y="0"/>
                      </a:lnTo>
                      <a:close/>
                    </a:path>
                  </a:pathLst>
                </a:custGeom>
                <a:grp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29" name="Freeform 25"/>
                <p:cNvSpPr>
                  <a:spLocks/>
                </p:cNvSpPr>
                <p:nvPr/>
              </p:nvSpPr>
              <p:spPr bwMode="gray">
                <a:xfrm>
                  <a:off x="5638411" y="3790379"/>
                  <a:ext cx="335962" cy="188054"/>
                </a:xfrm>
                <a:custGeom>
                  <a:avLst/>
                  <a:gdLst>
                    <a:gd name="T0" fmla="*/ 206 w 478"/>
                    <a:gd name="T1" fmla="*/ 0 h 266"/>
                    <a:gd name="T2" fmla="*/ 227 w 478"/>
                    <a:gd name="T3" fmla="*/ 3 h 266"/>
                    <a:gd name="T4" fmla="*/ 243 w 478"/>
                    <a:gd name="T5" fmla="*/ 7 h 266"/>
                    <a:gd name="T6" fmla="*/ 257 w 478"/>
                    <a:gd name="T7" fmla="*/ 13 h 266"/>
                    <a:gd name="T8" fmla="*/ 267 w 478"/>
                    <a:gd name="T9" fmla="*/ 19 h 266"/>
                    <a:gd name="T10" fmla="*/ 274 w 478"/>
                    <a:gd name="T11" fmla="*/ 23 h 266"/>
                    <a:gd name="T12" fmla="*/ 277 w 478"/>
                    <a:gd name="T13" fmla="*/ 24 h 266"/>
                    <a:gd name="T14" fmla="*/ 280 w 478"/>
                    <a:gd name="T15" fmla="*/ 24 h 266"/>
                    <a:gd name="T16" fmla="*/ 288 w 478"/>
                    <a:gd name="T17" fmla="*/ 24 h 266"/>
                    <a:gd name="T18" fmla="*/ 300 w 478"/>
                    <a:gd name="T19" fmla="*/ 23 h 266"/>
                    <a:gd name="T20" fmla="*/ 317 w 478"/>
                    <a:gd name="T21" fmla="*/ 24 h 266"/>
                    <a:gd name="T22" fmla="*/ 335 w 478"/>
                    <a:gd name="T23" fmla="*/ 26 h 266"/>
                    <a:gd name="T24" fmla="*/ 356 w 478"/>
                    <a:gd name="T25" fmla="*/ 30 h 266"/>
                    <a:gd name="T26" fmla="*/ 376 w 478"/>
                    <a:gd name="T27" fmla="*/ 35 h 266"/>
                    <a:gd name="T28" fmla="*/ 396 w 478"/>
                    <a:gd name="T29" fmla="*/ 45 h 266"/>
                    <a:gd name="T30" fmla="*/ 415 w 478"/>
                    <a:gd name="T31" fmla="*/ 59 h 266"/>
                    <a:gd name="T32" fmla="*/ 430 w 478"/>
                    <a:gd name="T33" fmla="*/ 76 h 266"/>
                    <a:gd name="T34" fmla="*/ 442 w 478"/>
                    <a:gd name="T35" fmla="*/ 98 h 266"/>
                    <a:gd name="T36" fmla="*/ 455 w 478"/>
                    <a:gd name="T37" fmla="*/ 137 h 266"/>
                    <a:gd name="T38" fmla="*/ 466 w 478"/>
                    <a:gd name="T39" fmla="*/ 179 h 266"/>
                    <a:gd name="T40" fmla="*/ 473 w 478"/>
                    <a:gd name="T41" fmla="*/ 222 h 266"/>
                    <a:gd name="T42" fmla="*/ 478 w 478"/>
                    <a:gd name="T43" fmla="*/ 266 h 266"/>
                    <a:gd name="T44" fmla="*/ 473 w 478"/>
                    <a:gd name="T45" fmla="*/ 262 h 266"/>
                    <a:gd name="T46" fmla="*/ 469 w 478"/>
                    <a:gd name="T47" fmla="*/ 259 h 266"/>
                    <a:gd name="T48" fmla="*/ 465 w 478"/>
                    <a:gd name="T49" fmla="*/ 256 h 266"/>
                    <a:gd name="T50" fmla="*/ 456 w 478"/>
                    <a:gd name="T51" fmla="*/ 216 h 266"/>
                    <a:gd name="T52" fmla="*/ 442 w 478"/>
                    <a:gd name="T53" fmla="*/ 181 h 266"/>
                    <a:gd name="T54" fmla="*/ 421 w 478"/>
                    <a:gd name="T55" fmla="*/ 151 h 266"/>
                    <a:gd name="T56" fmla="*/ 395 w 478"/>
                    <a:gd name="T57" fmla="*/ 124 h 266"/>
                    <a:gd name="T58" fmla="*/ 363 w 478"/>
                    <a:gd name="T59" fmla="*/ 105 h 266"/>
                    <a:gd name="T60" fmla="*/ 325 w 478"/>
                    <a:gd name="T61" fmla="*/ 90 h 266"/>
                    <a:gd name="T62" fmla="*/ 284 w 478"/>
                    <a:gd name="T63" fmla="*/ 80 h 266"/>
                    <a:gd name="T64" fmla="*/ 236 w 478"/>
                    <a:gd name="T65" fmla="*/ 77 h 266"/>
                    <a:gd name="T66" fmla="*/ 191 w 478"/>
                    <a:gd name="T67" fmla="*/ 80 h 266"/>
                    <a:gd name="T68" fmla="*/ 147 w 478"/>
                    <a:gd name="T69" fmla="*/ 90 h 266"/>
                    <a:gd name="T70" fmla="*/ 111 w 478"/>
                    <a:gd name="T71" fmla="*/ 103 h 266"/>
                    <a:gd name="T72" fmla="*/ 81 w 478"/>
                    <a:gd name="T73" fmla="*/ 124 h 266"/>
                    <a:gd name="T74" fmla="*/ 54 w 478"/>
                    <a:gd name="T75" fmla="*/ 149 h 266"/>
                    <a:gd name="T76" fmla="*/ 35 w 478"/>
                    <a:gd name="T77" fmla="*/ 180 h 266"/>
                    <a:gd name="T78" fmla="*/ 21 w 478"/>
                    <a:gd name="T79" fmla="*/ 216 h 266"/>
                    <a:gd name="T80" fmla="*/ 13 w 478"/>
                    <a:gd name="T81" fmla="*/ 256 h 266"/>
                    <a:gd name="T82" fmla="*/ 10 w 478"/>
                    <a:gd name="T83" fmla="*/ 259 h 266"/>
                    <a:gd name="T84" fmla="*/ 6 w 478"/>
                    <a:gd name="T85" fmla="*/ 262 h 266"/>
                    <a:gd name="T86" fmla="*/ 0 w 478"/>
                    <a:gd name="T87" fmla="*/ 265 h 266"/>
                    <a:gd name="T88" fmla="*/ 3 w 478"/>
                    <a:gd name="T89" fmla="*/ 245 h 266"/>
                    <a:gd name="T90" fmla="*/ 8 w 478"/>
                    <a:gd name="T91" fmla="*/ 202 h 266"/>
                    <a:gd name="T92" fmla="*/ 17 w 478"/>
                    <a:gd name="T93" fmla="*/ 166 h 266"/>
                    <a:gd name="T94" fmla="*/ 26 w 478"/>
                    <a:gd name="T95" fmla="*/ 134 h 266"/>
                    <a:gd name="T96" fmla="*/ 39 w 478"/>
                    <a:gd name="T97" fmla="*/ 106 h 266"/>
                    <a:gd name="T98" fmla="*/ 56 w 478"/>
                    <a:gd name="T99" fmla="*/ 83 h 266"/>
                    <a:gd name="T100" fmla="*/ 74 w 478"/>
                    <a:gd name="T101" fmla="*/ 62 h 266"/>
                    <a:gd name="T102" fmla="*/ 103 w 478"/>
                    <a:gd name="T103" fmla="*/ 35 h 266"/>
                    <a:gd name="T104" fmla="*/ 132 w 478"/>
                    <a:gd name="T105" fmla="*/ 19 h 266"/>
                    <a:gd name="T106" fmla="*/ 159 w 478"/>
                    <a:gd name="T107" fmla="*/ 7 h 266"/>
                    <a:gd name="T108" fmla="*/ 184 w 478"/>
                    <a:gd name="T109" fmla="*/ 2 h 266"/>
                    <a:gd name="T110" fmla="*/ 206 w 478"/>
                    <a:gd name="T11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8" h="266">
                      <a:moveTo>
                        <a:pt x="206" y="0"/>
                      </a:moveTo>
                      <a:lnTo>
                        <a:pt x="227" y="3"/>
                      </a:lnTo>
                      <a:lnTo>
                        <a:pt x="243" y="7"/>
                      </a:lnTo>
                      <a:lnTo>
                        <a:pt x="257" y="13"/>
                      </a:lnTo>
                      <a:lnTo>
                        <a:pt x="267" y="19"/>
                      </a:lnTo>
                      <a:lnTo>
                        <a:pt x="274" y="23"/>
                      </a:lnTo>
                      <a:lnTo>
                        <a:pt x="277" y="24"/>
                      </a:lnTo>
                      <a:lnTo>
                        <a:pt x="280" y="24"/>
                      </a:lnTo>
                      <a:lnTo>
                        <a:pt x="288" y="24"/>
                      </a:lnTo>
                      <a:lnTo>
                        <a:pt x="300" y="23"/>
                      </a:lnTo>
                      <a:lnTo>
                        <a:pt x="317" y="24"/>
                      </a:lnTo>
                      <a:lnTo>
                        <a:pt x="335" y="26"/>
                      </a:lnTo>
                      <a:lnTo>
                        <a:pt x="356" y="30"/>
                      </a:lnTo>
                      <a:lnTo>
                        <a:pt x="376" y="35"/>
                      </a:lnTo>
                      <a:lnTo>
                        <a:pt x="396" y="45"/>
                      </a:lnTo>
                      <a:lnTo>
                        <a:pt x="415" y="59"/>
                      </a:lnTo>
                      <a:lnTo>
                        <a:pt x="430" y="76"/>
                      </a:lnTo>
                      <a:lnTo>
                        <a:pt x="442" y="98"/>
                      </a:lnTo>
                      <a:lnTo>
                        <a:pt x="455" y="137"/>
                      </a:lnTo>
                      <a:lnTo>
                        <a:pt x="466" y="179"/>
                      </a:lnTo>
                      <a:lnTo>
                        <a:pt x="473" y="222"/>
                      </a:lnTo>
                      <a:lnTo>
                        <a:pt x="478" y="266"/>
                      </a:lnTo>
                      <a:lnTo>
                        <a:pt x="473" y="262"/>
                      </a:lnTo>
                      <a:lnTo>
                        <a:pt x="469" y="259"/>
                      </a:lnTo>
                      <a:lnTo>
                        <a:pt x="465" y="256"/>
                      </a:lnTo>
                      <a:lnTo>
                        <a:pt x="456" y="216"/>
                      </a:lnTo>
                      <a:lnTo>
                        <a:pt x="442" y="181"/>
                      </a:lnTo>
                      <a:lnTo>
                        <a:pt x="421" y="151"/>
                      </a:lnTo>
                      <a:lnTo>
                        <a:pt x="395" y="124"/>
                      </a:lnTo>
                      <a:lnTo>
                        <a:pt x="363" y="105"/>
                      </a:lnTo>
                      <a:lnTo>
                        <a:pt x="325" y="90"/>
                      </a:lnTo>
                      <a:lnTo>
                        <a:pt x="284" y="80"/>
                      </a:lnTo>
                      <a:lnTo>
                        <a:pt x="236" y="77"/>
                      </a:lnTo>
                      <a:lnTo>
                        <a:pt x="191" y="80"/>
                      </a:lnTo>
                      <a:lnTo>
                        <a:pt x="147" y="90"/>
                      </a:lnTo>
                      <a:lnTo>
                        <a:pt x="111" y="103"/>
                      </a:lnTo>
                      <a:lnTo>
                        <a:pt x="81" y="124"/>
                      </a:lnTo>
                      <a:lnTo>
                        <a:pt x="54" y="149"/>
                      </a:lnTo>
                      <a:lnTo>
                        <a:pt x="35" y="180"/>
                      </a:lnTo>
                      <a:lnTo>
                        <a:pt x="21" y="216"/>
                      </a:lnTo>
                      <a:lnTo>
                        <a:pt x="13" y="256"/>
                      </a:lnTo>
                      <a:lnTo>
                        <a:pt x="10" y="259"/>
                      </a:lnTo>
                      <a:lnTo>
                        <a:pt x="6" y="262"/>
                      </a:lnTo>
                      <a:lnTo>
                        <a:pt x="0" y="265"/>
                      </a:lnTo>
                      <a:lnTo>
                        <a:pt x="3" y="245"/>
                      </a:lnTo>
                      <a:lnTo>
                        <a:pt x="8" y="202"/>
                      </a:lnTo>
                      <a:lnTo>
                        <a:pt x="17" y="166"/>
                      </a:lnTo>
                      <a:lnTo>
                        <a:pt x="26" y="134"/>
                      </a:lnTo>
                      <a:lnTo>
                        <a:pt x="39" y="106"/>
                      </a:lnTo>
                      <a:lnTo>
                        <a:pt x="56" y="83"/>
                      </a:lnTo>
                      <a:lnTo>
                        <a:pt x="74" y="62"/>
                      </a:lnTo>
                      <a:lnTo>
                        <a:pt x="103" y="35"/>
                      </a:lnTo>
                      <a:lnTo>
                        <a:pt x="132" y="19"/>
                      </a:lnTo>
                      <a:lnTo>
                        <a:pt x="159" y="7"/>
                      </a:lnTo>
                      <a:lnTo>
                        <a:pt x="184" y="2"/>
                      </a:lnTo>
                      <a:lnTo>
                        <a:pt x="206" y="0"/>
                      </a:lnTo>
                      <a:close/>
                    </a:path>
                  </a:pathLst>
                </a:custGeom>
                <a:grp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30" name="Freeform 26"/>
                <p:cNvSpPr>
                  <a:spLocks/>
                </p:cNvSpPr>
                <p:nvPr/>
              </p:nvSpPr>
              <p:spPr bwMode="gray">
                <a:xfrm>
                  <a:off x="5653201" y="4217198"/>
                  <a:ext cx="126778" cy="251443"/>
                </a:xfrm>
                <a:custGeom>
                  <a:avLst/>
                  <a:gdLst>
                    <a:gd name="T0" fmla="*/ 61 w 181"/>
                    <a:gd name="T1" fmla="*/ 0 h 356"/>
                    <a:gd name="T2" fmla="*/ 69 w 181"/>
                    <a:gd name="T3" fmla="*/ 32 h 356"/>
                    <a:gd name="T4" fmla="*/ 79 w 181"/>
                    <a:gd name="T5" fmla="*/ 69 h 356"/>
                    <a:gd name="T6" fmla="*/ 90 w 181"/>
                    <a:gd name="T7" fmla="*/ 112 h 356"/>
                    <a:gd name="T8" fmla="*/ 103 w 181"/>
                    <a:gd name="T9" fmla="*/ 158 h 356"/>
                    <a:gd name="T10" fmla="*/ 117 w 181"/>
                    <a:gd name="T11" fmla="*/ 204 h 356"/>
                    <a:gd name="T12" fmla="*/ 132 w 181"/>
                    <a:gd name="T13" fmla="*/ 249 h 356"/>
                    <a:gd name="T14" fmla="*/ 147 w 181"/>
                    <a:gd name="T15" fmla="*/ 290 h 356"/>
                    <a:gd name="T16" fmla="*/ 164 w 181"/>
                    <a:gd name="T17" fmla="*/ 326 h 356"/>
                    <a:gd name="T18" fmla="*/ 181 w 181"/>
                    <a:gd name="T19" fmla="*/ 356 h 356"/>
                    <a:gd name="T20" fmla="*/ 138 w 181"/>
                    <a:gd name="T21" fmla="*/ 354 h 356"/>
                    <a:gd name="T22" fmla="*/ 115 w 181"/>
                    <a:gd name="T23" fmla="*/ 331 h 356"/>
                    <a:gd name="T24" fmla="*/ 93 w 181"/>
                    <a:gd name="T25" fmla="*/ 307 h 356"/>
                    <a:gd name="T26" fmla="*/ 72 w 181"/>
                    <a:gd name="T27" fmla="*/ 283 h 356"/>
                    <a:gd name="T28" fmla="*/ 53 w 181"/>
                    <a:gd name="T29" fmla="*/ 260 h 356"/>
                    <a:gd name="T30" fmla="*/ 35 w 181"/>
                    <a:gd name="T31" fmla="*/ 237 h 356"/>
                    <a:gd name="T32" fmla="*/ 19 w 181"/>
                    <a:gd name="T33" fmla="*/ 218 h 356"/>
                    <a:gd name="T34" fmla="*/ 8 w 181"/>
                    <a:gd name="T35" fmla="*/ 203 h 356"/>
                    <a:gd name="T36" fmla="*/ 0 w 181"/>
                    <a:gd name="T37" fmla="*/ 191 h 356"/>
                    <a:gd name="T38" fmla="*/ 29 w 181"/>
                    <a:gd name="T39" fmla="*/ 129 h 356"/>
                    <a:gd name="T40" fmla="*/ 30 w 181"/>
                    <a:gd name="T41" fmla="*/ 125 h 356"/>
                    <a:gd name="T42" fmla="*/ 30 w 181"/>
                    <a:gd name="T43" fmla="*/ 121 h 356"/>
                    <a:gd name="T44" fmla="*/ 29 w 181"/>
                    <a:gd name="T45" fmla="*/ 116 h 356"/>
                    <a:gd name="T46" fmla="*/ 26 w 181"/>
                    <a:gd name="T47" fmla="*/ 114 h 356"/>
                    <a:gd name="T48" fmla="*/ 22 w 181"/>
                    <a:gd name="T49" fmla="*/ 111 h 356"/>
                    <a:gd name="T50" fmla="*/ 18 w 181"/>
                    <a:gd name="T51" fmla="*/ 111 h 356"/>
                    <a:gd name="T52" fmla="*/ 5 w 181"/>
                    <a:gd name="T53" fmla="*/ 111 h 356"/>
                    <a:gd name="T54" fmla="*/ 61 w 181"/>
                    <a:gd name="T55"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356">
                      <a:moveTo>
                        <a:pt x="61" y="0"/>
                      </a:moveTo>
                      <a:lnTo>
                        <a:pt x="69" y="32"/>
                      </a:lnTo>
                      <a:lnTo>
                        <a:pt x="79" y="69"/>
                      </a:lnTo>
                      <a:lnTo>
                        <a:pt x="90" y="112"/>
                      </a:lnTo>
                      <a:lnTo>
                        <a:pt x="103" y="158"/>
                      </a:lnTo>
                      <a:lnTo>
                        <a:pt x="117" y="204"/>
                      </a:lnTo>
                      <a:lnTo>
                        <a:pt x="132" y="249"/>
                      </a:lnTo>
                      <a:lnTo>
                        <a:pt x="147" y="290"/>
                      </a:lnTo>
                      <a:lnTo>
                        <a:pt x="164" y="326"/>
                      </a:lnTo>
                      <a:lnTo>
                        <a:pt x="181" y="356"/>
                      </a:lnTo>
                      <a:lnTo>
                        <a:pt x="138" y="354"/>
                      </a:lnTo>
                      <a:lnTo>
                        <a:pt x="115" y="331"/>
                      </a:lnTo>
                      <a:lnTo>
                        <a:pt x="93" y="307"/>
                      </a:lnTo>
                      <a:lnTo>
                        <a:pt x="72" y="283"/>
                      </a:lnTo>
                      <a:lnTo>
                        <a:pt x="53" y="260"/>
                      </a:lnTo>
                      <a:lnTo>
                        <a:pt x="35" y="237"/>
                      </a:lnTo>
                      <a:lnTo>
                        <a:pt x="19" y="218"/>
                      </a:lnTo>
                      <a:lnTo>
                        <a:pt x="8" y="203"/>
                      </a:lnTo>
                      <a:lnTo>
                        <a:pt x="0" y="191"/>
                      </a:lnTo>
                      <a:lnTo>
                        <a:pt x="29" y="129"/>
                      </a:lnTo>
                      <a:lnTo>
                        <a:pt x="30" y="125"/>
                      </a:lnTo>
                      <a:lnTo>
                        <a:pt x="30" y="121"/>
                      </a:lnTo>
                      <a:lnTo>
                        <a:pt x="29" y="116"/>
                      </a:lnTo>
                      <a:lnTo>
                        <a:pt x="26" y="114"/>
                      </a:lnTo>
                      <a:lnTo>
                        <a:pt x="22" y="111"/>
                      </a:lnTo>
                      <a:lnTo>
                        <a:pt x="18" y="111"/>
                      </a:lnTo>
                      <a:lnTo>
                        <a:pt x="5" y="111"/>
                      </a:lnTo>
                      <a:lnTo>
                        <a:pt x="61" y="0"/>
                      </a:lnTo>
                      <a:close/>
                    </a:path>
                  </a:pathLst>
                </a:custGeom>
                <a:grp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31" name="Freeform 27"/>
                <p:cNvSpPr>
                  <a:spLocks/>
                </p:cNvSpPr>
                <p:nvPr/>
              </p:nvSpPr>
              <p:spPr bwMode="gray">
                <a:xfrm>
                  <a:off x="5467260" y="4206632"/>
                  <a:ext cx="255669" cy="257781"/>
                </a:xfrm>
                <a:custGeom>
                  <a:avLst/>
                  <a:gdLst>
                    <a:gd name="T0" fmla="*/ 302 w 361"/>
                    <a:gd name="T1" fmla="*/ 0 h 366"/>
                    <a:gd name="T2" fmla="*/ 302 w 361"/>
                    <a:gd name="T3" fmla="*/ 2 h 366"/>
                    <a:gd name="T4" fmla="*/ 235 w 361"/>
                    <a:gd name="T5" fmla="*/ 134 h 366"/>
                    <a:gd name="T6" fmla="*/ 234 w 361"/>
                    <a:gd name="T7" fmla="*/ 138 h 366"/>
                    <a:gd name="T8" fmla="*/ 235 w 361"/>
                    <a:gd name="T9" fmla="*/ 142 h 366"/>
                    <a:gd name="T10" fmla="*/ 237 w 361"/>
                    <a:gd name="T11" fmla="*/ 146 h 366"/>
                    <a:gd name="T12" fmla="*/ 240 w 361"/>
                    <a:gd name="T13" fmla="*/ 149 h 366"/>
                    <a:gd name="T14" fmla="*/ 242 w 361"/>
                    <a:gd name="T15" fmla="*/ 150 h 366"/>
                    <a:gd name="T16" fmla="*/ 247 w 361"/>
                    <a:gd name="T17" fmla="*/ 152 h 366"/>
                    <a:gd name="T18" fmla="*/ 260 w 361"/>
                    <a:gd name="T19" fmla="*/ 152 h 366"/>
                    <a:gd name="T20" fmla="*/ 235 w 361"/>
                    <a:gd name="T21" fmla="*/ 203 h 366"/>
                    <a:gd name="T22" fmla="*/ 234 w 361"/>
                    <a:gd name="T23" fmla="*/ 207 h 366"/>
                    <a:gd name="T24" fmla="*/ 235 w 361"/>
                    <a:gd name="T25" fmla="*/ 212 h 366"/>
                    <a:gd name="T26" fmla="*/ 237 w 361"/>
                    <a:gd name="T27" fmla="*/ 216 h 366"/>
                    <a:gd name="T28" fmla="*/ 240 w 361"/>
                    <a:gd name="T29" fmla="*/ 220 h 366"/>
                    <a:gd name="T30" fmla="*/ 247 w 361"/>
                    <a:gd name="T31" fmla="*/ 230 h 366"/>
                    <a:gd name="T32" fmla="*/ 256 w 361"/>
                    <a:gd name="T33" fmla="*/ 242 h 366"/>
                    <a:gd name="T34" fmla="*/ 269 w 361"/>
                    <a:gd name="T35" fmla="*/ 259 h 366"/>
                    <a:gd name="T36" fmla="*/ 284 w 361"/>
                    <a:gd name="T37" fmla="*/ 278 h 366"/>
                    <a:gd name="T38" fmla="*/ 302 w 361"/>
                    <a:gd name="T39" fmla="*/ 299 h 366"/>
                    <a:gd name="T40" fmla="*/ 320 w 361"/>
                    <a:gd name="T41" fmla="*/ 322 h 366"/>
                    <a:gd name="T42" fmla="*/ 341 w 361"/>
                    <a:gd name="T43" fmla="*/ 344 h 366"/>
                    <a:gd name="T44" fmla="*/ 361 w 361"/>
                    <a:gd name="T45" fmla="*/ 366 h 366"/>
                    <a:gd name="T46" fmla="*/ 319 w 361"/>
                    <a:gd name="T47" fmla="*/ 362 h 366"/>
                    <a:gd name="T48" fmla="*/ 274 w 361"/>
                    <a:gd name="T49" fmla="*/ 356 h 366"/>
                    <a:gd name="T50" fmla="*/ 227 w 361"/>
                    <a:gd name="T51" fmla="*/ 349 h 366"/>
                    <a:gd name="T52" fmla="*/ 181 w 361"/>
                    <a:gd name="T53" fmla="*/ 341 h 366"/>
                    <a:gd name="T54" fmla="*/ 135 w 361"/>
                    <a:gd name="T55" fmla="*/ 333 h 366"/>
                    <a:gd name="T56" fmla="*/ 94 w 361"/>
                    <a:gd name="T57" fmla="*/ 322 h 366"/>
                    <a:gd name="T58" fmla="*/ 56 w 361"/>
                    <a:gd name="T59" fmla="*/ 312 h 366"/>
                    <a:gd name="T60" fmla="*/ 25 w 361"/>
                    <a:gd name="T61" fmla="*/ 299 h 366"/>
                    <a:gd name="T62" fmla="*/ 3 w 361"/>
                    <a:gd name="T63" fmla="*/ 287 h 366"/>
                    <a:gd name="T64" fmla="*/ 0 w 361"/>
                    <a:gd name="T65" fmla="*/ 263 h 366"/>
                    <a:gd name="T66" fmla="*/ 5 w 361"/>
                    <a:gd name="T67" fmla="*/ 224 h 366"/>
                    <a:gd name="T68" fmla="*/ 14 w 361"/>
                    <a:gd name="T69" fmla="*/ 187 h 366"/>
                    <a:gd name="T70" fmla="*/ 30 w 361"/>
                    <a:gd name="T71" fmla="*/ 152 h 366"/>
                    <a:gd name="T72" fmla="*/ 52 w 361"/>
                    <a:gd name="T73" fmla="*/ 118 h 366"/>
                    <a:gd name="T74" fmla="*/ 70 w 361"/>
                    <a:gd name="T75" fmla="*/ 100 h 366"/>
                    <a:gd name="T76" fmla="*/ 96 w 361"/>
                    <a:gd name="T77" fmla="*/ 82 h 366"/>
                    <a:gd name="T78" fmla="*/ 128 w 361"/>
                    <a:gd name="T79" fmla="*/ 66 h 366"/>
                    <a:gd name="T80" fmla="*/ 165 w 361"/>
                    <a:gd name="T81" fmla="*/ 50 h 366"/>
                    <a:gd name="T82" fmla="*/ 202 w 361"/>
                    <a:gd name="T83" fmla="*/ 36 h 366"/>
                    <a:gd name="T84" fmla="*/ 238 w 361"/>
                    <a:gd name="T85" fmla="*/ 24 h 366"/>
                    <a:gd name="T86" fmla="*/ 273 w 361"/>
                    <a:gd name="T87" fmla="*/ 11 h 366"/>
                    <a:gd name="T88" fmla="*/ 302 w 361"/>
                    <a:gd name="T89"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1" h="366">
                      <a:moveTo>
                        <a:pt x="302" y="0"/>
                      </a:moveTo>
                      <a:lnTo>
                        <a:pt x="302" y="2"/>
                      </a:lnTo>
                      <a:lnTo>
                        <a:pt x="235" y="134"/>
                      </a:lnTo>
                      <a:lnTo>
                        <a:pt x="234" y="138"/>
                      </a:lnTo>
                      <a:lnTo>
                        <a:pt x="235" y="142"/>
                      </a:lnTo>
                      <a:lnTo>
                        <a:pt x="237" y="146"/>
                      </a:lnTo>
                      <a:lnTo>
                        <a:pt x="240" y="149"/>
                      </a:lnTo>
                      <a:lnTo>
                        <a:pt x="242" y="150"/>
                      </a:lnTo>
                      <a:lnTo>
                        <a:pt x="247" y="152"/>
                      </a:lnTo>
                      <a:lnTo>
                        <a:pt x="260" y="152"/>
                      </a:lnTo>
                      <a:lnTo>
                        <a:pt x="235" y="203"/>
                      </a:lnTo>
                      <a:lnTo>
                        <a:pt x="234" y="207"/>
                      </a:lnTo>
                      <a:lnTo>
                        <a:pt x="235" y="212"/>
                      </a:lnTo>
                      <a:lnTo>
                        <a:pt x="237" y="216"/>
                      </a:lnTo>
                      <a:lnTo>
                        <a:pt x="240" y="220"/>
                      </a:lnTo>
                      <a:lnTo>
                        <a:pt x="247" y="230"/>
                      </a:lnTo>
                      <a:lnTo>
                        <a:pt x="256" y="242"/>
                      </a:lnTo>
                      <a:lnTo>
                        <a:pt x="269" y="259"/>
                      </a:lnTo>
                      <a:lnTo>
                        <a:pt x="284" y="278"/>
                      </a:lnTo>
                      <a:lnTo>
                        <a:pt x="302" y="299"/>
                      </a:lnTo>
                      <a:lnTo>
                        <a:pt x="320" y="322"/>
                      </a:lnTo>
                      <a:lnTo>
                        <a:pt x="341" y="344"/>
                      </a:lnTo>
                      <a:lnTo>
                        <a:pt x="361" y="366"/>
                      </a:lnTo>
                      <a:lnTo>
                        <a:pt x="319" y="362"/>
                      </a:lnTo>
                      <a:lnTo>
                        <a:pt x="274" y="356"/>
                      </a:lnTo>
                      <a:lnTo>
                        <a:pt x="227" y="349"/>
                      </a:lnTo>
                      <a:lnTo>
                        <a:pt x="181" y="341"/>
                      </a:lnTo>
                      <a:lnTo>
                        <a:pt x="135" y="333"/>
                      </a:lnTo>
                      <a:lnTo>
                        <a:pt x="94" y="322"/>
                      </a:lnTo>
                      <a:lnTo>
                        <a:pt x="56" y="312"/>
                      </a:lnTo>
                      <a:lnTo>
                        <a:pt x="25" y="299"/>
                      </a:lnTo>
                      <a:lnTo>
                        <a:pt x="3" y="287"/>
                      </a:lnTo>
                      <a:lnTo>
                        <a:pt x="0" y="263"/>
                      </a:lnTo>
                      <a:lnTo>
                        <a:pt x="5" y="224"/>
                      </a:lnTo>
                      <a:lnTo>
                        <a:pt x="14" y="187"/>
                      </a:lnTo>
                      <a:lnTo>
                        <a:pt x="30" y="152"/>
                      </a:lnTo>
                      <a:lnTo>
                        <a:pt x="52" y="118"/>
                      </a:lnTo>
                      <a:lnTo>
                        <a:pt x="70" y="100"/>
                      </a:lnTo>
                      <a:lnTo>
                        <a:pt x="96" y="82"/>
                      </a:lnTo>
                      <a:lnTo>
                        <a:pt x="128" y="66"/>
                      </a:lnTo>
                      <a:lnTo>
                        <a:pt x="165" y="50"/>
                      </a:lnTo>
                      <a:lnTo>
                        <a:pt x="202" y="36"/>
                      </a:lnTo>
                      <a:lnTo>
                        <a:pt x="238" y="24"/>
                      </a:lnTo>
                      <a:lnTo>
                        <a:pt x="273" y="11"/>
                      </a:lnTo>
                      <a:lnTo>
                        <a:pt x="302" y="0"/>
                      </a:lnTo>
                      <a:close/>
                    </a:path>
                  </a:pathLst>
                </a:custGeom>
                <a:grp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32" name="Freeform 28"/>
                <p:cNvSpPr>
                  <a:spLocks/>
                </p:cNvSpPr>
                <p:nvPr/>
              </p:nvSpPr>
              <p:spPr bwMode="gray">
                <a:xfrm>
                  <a:off x="5887740" y="4204520"/>
                  <a:ext cx="255669" cy="259895"/>
                </a:xfrm>
                <a:custGeom>
                  <a:avLst/>
                  <a:gdLst>
                    <a:gd name="T0" fmla="*/ 57 w 364"/>
                    <a:gd name="T1" fmla="*/ 0 h 367"/>
                    <a:gd name="T2" fmla="*/ 87 w 364"/>
                    <a:gd name="T3" fmla="*/ 10 h 367"/>
                    <a:gd name="T4" fmla="*/ 122 w 364"/>
                    <a:gd name="T5" fmla="*/ 22 h 367"/>
                    <a:gd name="T6" fmla="*/ 160 w 364"/>
                    <a:gd name="T7" fmla="*/ 36 h 367"/>
                    <a:gd name="T8" fmla="*/ 199 w 364"/>
                    <a:gd name="T9" fmla="*/ 50 h 367"/>
                    <a:gd name="T10" fmla="*/ 235 w 364"/>
                    <a:gd name="T11" fmla="*/ 65 h 367"/>
                    <a:gd name="T12" fmla="*/ 267 w 364"/>
                    <a:gd name="T13" fmla="*/ 83 h 367"/>
                    <a:gd name="T14" fmla="*/ 295 w 364"/>
                    <a:gd name="T15" fmla="*/ 101 h 367"/>
                    <a:gd name="T16" fmla="*/ 314 w 364"/>
                    <a:gd name="T17" fmla="*/ 119 h 367"/>
                    <a:gd name="T18" fmla="*/ 335 w 364"/>
                    <a:gd name="T19" fmla="*/ 153 h 367"/>
                    <a:gd name="T20" fmla="*/ 352 w 364"/>
                    <a:gd name="T21" fmla="*/ 188 h 367"/>
                    <a:gd name="T22" fmla="*/ 361 w 364"/>
                    <a:gd name="T23" fmla="*/ 225 h 367"/>
                    <a:gd name="T24" fmla="*/ 364 w 364"/>
                    <a:gd name="T25" fmla="*/ 264 h 367"/>
                    <a:gd name="T26" fmla="*/ 363 w 364"/>
                    <a:gd name="T27" fmla="*/ 288 h 367"/>
                    <a:gd name="T28" fmla="*/ 339 w 364"/>
                    <a:gd name="T29" fmla="*/ 300 h 367"/>
                    <a:gd name="T30" fmla="*/ 308 w 364"/>
                    <a:gd name="T31" fmla="*/ 313 h 367"/>
                    <a:gd name="T32" fmla="*/ 271 w 364"/>
                    <a:gd name="T33" fmla="*/ 324 h 367"/>
                    <a:gd name="T34" fmla="*/ 228 w 364"/>
                    <a:gd name="T35" fmla="*/ 334 h 367"/>
                    <a:gd name="T36" fmla="*/ 182 w 364"/>
                    <a:gd name="T37" fmla="*/ 342 h 367"/>
                    <a:gd name="T38" fmla="*/ 136 w 364"/>
                    <a:gd name="T39" fmla="*/ 350 h 367"/>
                    <a:gd name="T40" fmla="*/ 87 w 364"/>
                    <a:gd name="T41" fmla="*/ 357 h 367"/>
                    <a:gd name="T42" fmla="*/ 43 w 364"/>
                    <a:gd name="T43" fmla="*/ 363 h 367"/>
                    <a:gd name="T44" fmla="*/ 0 w 364"/>
                    <a:gd name="T45" fmla="*/ 367 h 367"/>
                    <a:gd name="T46" fmla="*/ 21 w 364"/>
                    <a:gd name="T47" fmla="*/ 346 h 367"/>
                    <a:gd name="T48" fmla="*/ 40 w 364"/>
                    <a:gd name="T49" fmla="*/ 323 h 367"/>
                    <a:gd name="T50" fmla="*/ 60 w 364"/>
                    <a:gd name="T51" fmla="*/ 300 h 367"/>
                    <a:gd name="T52" fmla="*/ 76 w 364"/>
                    <a:gd name="T53" fmla="*/ 279 h 367"/>
                    <a:gd name="T54" fmla="*/ 92 w 364"/>
                    <a:gd name="T55" fmla="*/ 260 h 367"/>
                    <a:gd name="T56" fmla="*/ 104 w 364"/>
                    <a:gd name="T57" fmla="*/ 243 h 367"/>
                    <a:gd name="T58" fmla="*/ 115 w 364"/>
                    <a:gd name="T59" fmla="*/ 231 h 367"/>
                    <a:gd name="T60" fmla="*/ 122 w 364"/>
                    <a:gd name="T61" fmla="*/ 221 h 367"/>
                    <a:gd name="T62" fmla="*/ 125 w 364"/>
                    <a:gd name="T63" fmla="*/ 217 h 367"/>
                    <a:gd name="T64" fmla="*/ 126 w 364"/>
                    <a:gd name="T65" fmla="*/ 213 h 367"/>
                    <a:gd name="T66" fmla="*/ 126 w 364"/>
                    <a:gd name="T67" fmla="*/ 208 h 367"/>
                    <a:gd name="T68" fmla="*/ 126 w 364"/>
                    <a:gd name="T69" fmla="*/ 204 h 367"/>
                    <a:gd name="T70" fmla="*/ 101 w 364"/>
                    <a:gd name="T71" fmla="*/ 153 h 367"/>
                    <a:gd name="T72" fmla="*/ 114 w 364"/>
                    <a:gd name="T73" fmla="*/ 153 h 367"/>
                    <a:gd name="T74" fmla="*/ 118 w 364"/>
                    <a:gd name="T75" fmla="*/ 151 h 367"/>
                    <a:gd name="T76" fmla="*/ 122 w 364"/>
                    <a:gd name="T77" fmla="*/ 150 h 367"/>
                    <a:gd name="T78" fmla="*/ 125 w 364"/>
                    <a:gd name="T79" fmla="*/ 147 h 367"/>
                    <a:gd name="T80" fmla="*/ 126 w 364"/>
                    <a:gd name="T81" fmla="*/ 143 h 367"/>
                    <a:gd name="T82" fmla="*/ 126 w 364"/>
                    <a:gd name="T83" fmla="*/ 139 h 367"/>
                    <a:gd name="T84" fmla="*/ 125 w 364"/>
                    <a:gd name="T85" fmla="*/ 135 h 367"/>
                    <a:gd name="T86" fmla="*/ 60 w 364"/>
                    <a:gd name="T87" fmla="*/ 3 h 367"/>
                    <a:gd name="T88" fmla="*/ 58 w 364"/>
                    <a:gd name="T89" fmla="*/ 1 h 367"/>
                    <a:gd name="T90" fmla="*/ 57 w 364"/>
                    <a:gd name="T91"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 h="367">
                      <a:moveTo>
                        <a:pt x="57" y="0"/>
                      </a:moveTo>
                      <a:lnTo>
                        <a:pt x="87" y="10"/>
                      </a:lnTo>
                      <a:lnTo>
                        <a:pt x="122" y="22"/>
                      </a:lnTo>
                      <a:lnTo>
                        <a:pt x="160" y="36"/>
                      </a:lnTo>
                      <a:lnTo>
                        <a:pt x="199" y="50"/>
                      </a:lnTo>
                      <a:lnTo>
                        <a:pt x="235" y="65"/>
                      </a:lnTo>
                      <a:lnTo>
                        <a:pt x="267" y="83"/>
                      </a:lnTo>
                      <a:lnTo>
                        <a:pt x="295" y="101"/>
                      </a:lnTo>
                      <a:lnTo>
                        <a:pt x="314" y="119"/>
                      </a:lnTo>
                      <a:lnTo>
                        <a:pt x="335" y="153"/>
                      </a:lnTo>
                      <a:lnTo>
                        <a:pt x="352" y="188"/>
                      </a:lnTo>
                      <a:lnTo>
                        <a:pt x="361" y="225"/>
                      </a:lnTo>
                      <a:lnTo>
                        <a:pt x="364" y="264"/>
                      </a:lnTo>
                      <a:lnTo>
                        <a:pt x="363" y="288"/>
                      </a:lnTo>
                      <a:lnTo>
                        <a:pt x="339" y="300"/>
                      </a:lnTo>
                      <a:lnTo>
                        <a:pt x="308" y="313"/>
                      </a:lnTo>
                      <a:lnTo>
                        <a:pt x="271" y="324"/>
                      </a:lnTo>
                      <a:lnTo>
                        <a:pt x="228" y="334"/>
                      </a:lnTo>
                      <a:lnTo>
                        <a:pt x="182" y="342"/>
                      </a:lnTo>
                      <a:lnTo>
                        <a:pt x="136" y="350"/>
                      </a:lnTo>
                      <a:lnTo>
                        <a:pt x="87" y="357"/>
                      </a:lnTo>
                      <a:lnTo>
                        <a:pt x="43" y="363"/>
                      </a:lnTo>
                      <a:lnTo>
                        <a:pt x="0" y="367"/>
                      </a:lnTo>
                      <a:lnTo>
                        <a:pt x="21" y="346"/>
                      </a:lnTo>
                      <a:lnTo>
                        <a:pt x="40" y="323"/>
                      </a:lnTo>
                      <a:lnTo>
                        <a:pt x="60" y="300"/>
                      </a:lnTo>
                      <a:lnTo>
                        <a:pt x="76" y="279"/>
                      </a:lnTo>
                      <a:lnTo>
                        <a:pt x="92" y="260"/>
                      </a:lnTo>
                      <a:lnTo>
                        <a:pt x="104" y="243"/>
                      </a:lnTo>
                      <a:lnTo>
                        <a:pt x="115" y="231"/>
                      </a:lnTo>
                      <a:lnTo>
                        <a:pt x="122" y="221"/>
                      </a:lnTo>
                      <a:lnTo>
                        <a:pt x="125" y="217"/>
                      </a:lnTo>
                      <a:lnTo>
                        <a:pt x="126" y="213"/>
                      </a:lnTo>
                      <a:lnTo>
                        <a:pt x="126" y="208"/>
                      </a:lnTo>
                      <a:lnTo>
                        <a:pt x="126" y="204"/>
                      </a:lnTo>
                      <a:lnTo>
                        <a:pt x="101" y="153"/>
                      </a:lnTo>
                      <a:lnTo>
                        <a:pt x="114" y="153"/>
                      </a:lnTo>
                      <a:lnTo>
                        <a:pt x="118" y="151"/>
                      </a:lnTo>
                      <a:lnTo>
                        <a:pt x="122" y="150"/>
                      </a:lnTo>
                      <a:lnTo>
                        <a:pt x="125" y="147"/>
                      </a:lnTo>
                      <a:lnTo>
                        <a:pt x="126" y="143"/>
                      </a:lnTo>
                      <a:lnTo>
                        <a:pt x="126" y="139"/>
                      </a:lnTo>
                      <a:lnTo>
                        <a:pt x="125" y="135"/>
                      </a:lnTo>
                      <a:lnTo>
                        <a:pt x="60" y="3"/>
                      </a:lnTo>
                      <a:lnTo>
                        <a:pt x="58" y="1"/>
                      </a:lnTo>
                      <a:lnTo>
                        <a:pt x="57" y="0"/>
                      </a:lnTo>
                      <a:close/>
                    </a:path>
                  </a:pathLst>
                </a:custGeom>
                <a:grp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33" name="Freeform 29"/>
                <p:cNvSpPr>
                  <a:spLocks/>
                </p:cNvSpPr>
                <p:nvPr/>
              </p:nvSpPr>
              <p:spPr bwMode="gray">
                <a:xfrm>
                  <a:off x="5830689" y="4223536"/>
                  <a:ext cx="126778" cy="245104"/>
                </a:xfrm>
                <a:custGeom>
                  <a:avLst/>
                  <a:gdLst>
                    <a:gd name="T0" fmla="*/ 123 w 180"/>
                    <a:gd name="T1" fmla="*/ 0 h 347"/>
                    <a:gd name="T2" fmla="*/ 174 w 180"/>
                    <a:gd name="T3" fmla="*/ 102 h 347"/>
                    <a:gd name="T4" fmla="*/ 162 w 180"/>
                    <a:gd name="T5" fmla="*/ 102 h 347"/>
                    <a:gd name="T6" fmla="*/ 158 w 180"/>
                    <a:gd name="T7" fmla="*/ 102 h 347"/>
                    <a:gd name="T8" fmla="*/ 153 w 180"/>
                    <a:gd name="T9" fmla="*/ 105 h 347"/>
                    <a:gd name="T10" fmla="*/ 151 w 180"/>
                    <a:gd name="T11" fmla="*/ 107 h 347"/>
                    <a:gd name="T12" fmla="*/ 149 w 180"/>
                    <a:gd name="T13" fmla="*/ 112 h 347"/>
                    <a:gd name="T14" fmla="*/ 149 w 180"/>
                    <a:gd name="T15" fmla="*/ 116 h 347"/>
                    <a:gd name="T16" fmla="*/ 151 w 180"/>
                    <a:gd name="T17" fmla="*/ 120 h 347"/>
                    <a:gd name="T18" fmla="*/ 180 w 180"/>
                    <a:gd name="T19" fmla="*/ 182 h 347"/>
                    <a:gd name="T20" fmla="*/ 172 w 180"/>
                    <a:gd name="T21" fmla="*/ 194 h 347"/>
                    <a:gd name="T22" fmla="*/ 159 w 180"/>
                    <a:gd name="T23" fmla="*/ 209 h 347"/>
                    <a:gd name="T24" fmla="*/ 144 w 180"/>
                    <a:gd name="T25" fmla="*/ 228 h 347"/>
                    <a:gd name="T26" fmla="*/ 127 w 180"/>
                    <a:gd name="T27" fmla="*/ 251 h 347"/>
                    <a:gd name="T28" fmla="*/ 106 w 180"/>
                    <a:gd name="T29" fmla="*/ 274 h 347"/>
                    <a:gd name="T30" fmla="*/ 85 w 180"/>
                    <a:gd name="T31" fmla="*/ 299 h 347"/>
                    <a:gd name="T32" fmla="*/ 63 w 180"/>
                    <a:gd name="T33" fmla="*/ 323 h 347"/>
                    <a:gd name="T34" fmla="*/ 42 w 180"/>
                    <a:gd name="T35" fmla="*/ 345 h 347"/>
                    <a:gd name="T36" fmla="*/ 0 w 180"/>
                    <a:gd name="T37" fmla="*/ 347 h 347"/>
                    <a:gd name="T38" fmla="*/ 16 w 180"/>
                    <a:gd name="T39" fmla="*/ 319 h 347"/>
                    <a:gd name="T40" fmla="*/ 32 w 180"/>
                    <a:gd name="T41" fmla="*/ 284 h 347"/>
                    <a:gd name="T42" fmla="*/ 48 w 180"/>
                    <a:gd name="T43" fmla="*/ 244 h 347"/>
                    <a:gd name="T44" fmla="*/ 63 w 180"/>
                    <a:gd name="T45" fmla="*/ 201 h 347"/>
                    <a:gd name="T46" fmla="*/ 78 w 180"/>
                    <a:gd name="T47" fmla="*/ 157 h 347"/>
                    <a:gd name="T48" fmla="*/ 91 w 180"/>
                    <a:gd name="T49" fmla="*/ 113 h 347"/>
                    <a:gd name="T50" fmla="*/ 103 w 180"/>
                    <a:gd name="T51" fmla="*/ 71 h 347"/>
                    <a:gd name="T52" fmla="*/ 114 w 180"/>
                    <a:gd name="T53" fmla="*/ 32 h 347"/>
                    <a:gd name="T54" fmla="*/ 123 w 180"/>
                    <a:gd name="T5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0" h="347">
                      <a:moveTo>
                        <a:pt x="123" y="0"/>
                      </a:moveTo>
                      <a:lnTo>
                        <a:pt x="174" y="102"/>
                      </a:lnTo>
                      <a:lnTo>
                        <a:pt x="162" y="102"/>
                      </a:lnTo>
                      <a:lnTo>
                        <a:pt x="158" y="102"/>
                      </a:lnTo>
                      <a:lnTo>
                        <a:pt x="153" y="105"/>
                      </a:lnTo>
                      <a:lnTo>
                        <a:pt x="151" y="107"/>
                      </a:lnTo>
                      <a:lnTo>
                        <a:pt x="149" y="112"/>
                      </a:lnTo>
                      <a:lnTo>
                        <a:pt x="149" y="116"/>
                      </a:lnTo>
                      <a:lnTo>
                        <a:pt x="151" y="120"/>
                      </a:lnTo>
                      <a:lnTo>
                        <a:pt x="180" y="182"/>
                      </a:lnTo>
                      <a:lnTo>
                        <a:pt x="172" y="194"/>
                      </a:lnTo>
                      <a:lnTo>
                        <a:pt x="159" y="209"/>
                      </a:lnTo>
                      <a:lnTo>
                        <a:pt x="144" y="228"/>
                      </a:lnTo>
                      <a:lnTo>
                        <a:pt x="127" y="251"/>
                      </a:lnTo>
                      <a:lnTo>
                        <a:pt x="106" y="274"/>
                      </a:lnTo>
                      <a:lnTo>
                        <a:pt x="85" y="299"/>
                      </a:lnTo>
                      <a:lnTo>
                        <a:pt x="63" y="323"/>
                      </a:lnTo>
                      <a:lnTo>
                        <a:pt x="42" y="345"/>
                      </a:lnTo>
                      <a:lnTo>
                        <a:pt x="0" y="347"/>
                      </a:lnTo>
                      <a:lnTo>
                        <a:pt x="16" y="319"/>
                      </a:lnTo>
                      <a:lnTo>
                        <a:pt x="32" y="284"/>
                      </a:lnTo>
                      <a:lnTo>
                        <a:pt x="48" y="244"/>
                      </a:lnTo>
                      <a:lnTo>
                        <a:pt x="63" y="201"/>
                      </a:lnTo>
                      <a:lnTo>
                        <a:pt x="78" y="157"/>
                      </a:lnTo>
                      <a:lnTo>
                        <a:pt x="91" y="113"/>
                      </a:lnTo>
                      <a:lnTo>
                        <a:pt x="103" y="71"/>
                      </a:lnTo>
                      <a:lnTo>
                        <a:pt x="114" y="32"/>
                      </a:lnTo>
                      <a:lnTo>
                        <a:pt x="123" y="0"/>
                      </a:lnTo>
                      <a:close/>
                    </a:path>
                  </a:pathLst>
                </a:custGeom>
                <a:grp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34" name="Freeform 30"/>
                <p:cNvSpPr>
                  <a:spLocks/>
                </p:cNvSpPr>
                <p:nvPr/>
              </p:nvSpPr>
              <p:spPr bwMode="gray">
                <a:xfrm>
                  <a:off x="5602490" y="3993224"/>
                  <a:ext cx="57051" cy="126778"/>
                </a:xfrm>
                <a:custGeom>
                  <a:avLst/>
                  <a:gdLst>
                    <a:gd name="T0" fmla="*/ 60 w 81"/>
                    <a:gd name="T1" fmla="*/ 0 h 182"/>
                    <a:gd name="T2" fmla="*/ 63 w 81"/>
                    <a:gd name="T3" fmla="*/ 50 h 182"/>
                    <a:gd name="T4" fmla="*/ 67 w 81"/>
                    <a:gd name="T5" fmla="*/ 93 h 182"/>
                    <a:gd name="T6" fmla="*/ 71 w 81"/>
                    <a:gd name="T7" fmla="*/ 129 h 182"/>
                    <a:gd name="T8" fmla="*/ 76 w 81"/>
                    <a:gd name="T9" fmla="*/ 160 h 182"/>
                    <a:gd name="T10" fmla="*/ 81 w 81"/>
                    <a:gd name="T11" fmla="*/ 182 h 182"/>
                    <a:gd name="T12" fmla="*/ 61 w 81"/>
                    <a:gd name="T13" fmla="*/ 178 h 182"/>
                    <a:gd name="T14" fmla="*/ 44 w 81"/>
                    <a:gd name="T15" fmla="*/ 174 h 182"/>
                    <a:gd name="T16" fmla="*/ 31 w 81"/>
                    <a:gd name="T17" fmla="*/ 167 h 182"/>
                    <a:gd name="T18" fmla="*/ 19 w 81"/>
                    <a:gd name="T19" fmla="*/ 157 h 182"/>
                    <a:gd name="T20" fmla="*/ 11 w 81"/>
                    <a:gd name="T21" fmla="*/ 146 h 182"/>
                    <a:gd name="T22" fmla="*/ 3 w 81"/>
                    <a:gd name="T23" fmla="*/ 128 h 182"/>
                    <a:gd name="T24" fmla="*/ 0 w 81"/>
                    <a:gd name="T25" fmla="*/ 110 h 182"/>
                    <a:gd name="T26" fmla="*/ 1 w 81"/>
                    <a:gd name="T27" fmla="*/ 90 h 182"/>
                    <a:gd name="T28" fmla="*/ 4 w 81"/>
                    <a:gd name="T29" fmla="*/ 71 h 182"/>
                    <a:gd name="T30" fmla="*/ 11 w 81"/>
                    <a:gd name="T31" fmla="*/ 56 h 182"/>
                    <a:gd name="T32" fmla="*/ 22 w 81"/>
                    <a:gd name="T33" fmla="*/ 39 h 182"/>
                    <a:gd name="T34" fmla="*/ 35 w 81"/>
                    <a:gd name="T35" fmla="*/ 24 h 182"/>
                    <a:gd name="T36" fmla="*/ 49 w 81"/>
                    <a:gd name="T37" fmla="*/ 11 h 182"/>
                    <a:gd name="T38" fmla="*/ 54 w 81"/>
                    <a:gd name="T39" fmla="*/ 6 h 182"/>
                    <a:gd name="T40" fmla="*/ 60 w 81"/>
                    <a:gd name="T4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182">
                      <a:moveTo>
                        <a:pt x="60" y="0"/>
                      </a:moveTo>
                      <a:lnTo>
                        <a:pt x="63" y="50"/>
                      </a:lnTo>
                      <a:lnTo>
                        <a:pt x="67" y="93"/>
                      </a:lnTo>
                      <a:lnTo>
                        <a:pt x="71" y="129"/>
                      </a:lnTo>
                      <a:lnTo>
                        <a:pt x="76" y="160"/>
                      </a:lnTo>
                      <a:lnTo>
                        <a:pt x="81" y="182"/>
                      </a:lnTo>
                      <a:lnTo>
                        <a:pt x="61" y="178"/>
                      </a:lnTo>
                      <a:lnTo>
                        <a:pt x="44" y="174"/>
                      </a:lnTo>
                      <a:lnTo>
                        <a:pt x="31" y="167"/>
                      </a:lnTo>
                      <a:lnTo>
                        <a:pt x="19" y="157"/>
                      </a:lnTo>
                      <a:lnTo>
                        <a:pt x="11" y="146"/>
                      </a:lnTo>
                      <a:lnTo>
                        <a:pt x="3" y="128"/>
                      </a:lnTo>
                      <a:lnTo>
                        <a:pt x="0" y="110"/>
                      </a:lnTo>
                      <a:lnTo>
                        <a:pt x="1" y="90"/>
                      </a:lnTo>
                      <a:lnTo>
                        <a:pt x="4" y="71"/>
                      </a:lnTo>
                      <a:lnTo>
                        <a:pt x="11" y="56"/>
                      </a:lnTo>
                      <a:lnTo>
                        <a:pt x="22" y="39"/>
                      </a:lnTo>
                      <a:lnTo>
                        <a:pt x="35" y="24"/>
                      </a:lnTo>
                      <a:lnTo>
                        <a:pt x="49" y="11"/>
                      </a:lnTo>
                      <a:lnTo>
                        <a:pt x="54" y="6"/>
                      </a:lnTo>
                      <a:lnTo>
                        <a:pt x="60" y="0"/>
                      </a:lnTo>
                      <a:close/>
                    </a:path>
                  </a:pathLst>
                </a:custGeom>
                <a:grp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35" name="Freeform 31"/>
                <p:cNvSpPr>
                  <a:spLocks/>
                </p:cNvSpPr>
                <p:nvPr/>
              </p:nvSpPr>
              <p:spPr bwMode="gray">
                <a:xfrm>
                  <a:off x="5953241" y="3993224"/>
                  <a:ext cx="54937" cy="126778"/>
                </a:xfrm>
                <a:custGeom>
                  <a:avLst/>
                  <a:gdLst>
                    <a:gd name="T0" fmla="*/ 20 w 80"/>
                    <a:gd name="T1" fmla="*/ 0 h 182"/>
                    <a:gd name="T2" fmla="*/ 27 w 80"/>
                    <a:gd name="T3" fmla="*/ 7 h 182"/>
                    <a:gd name="T4" fmla="*/ 34 w 80"/>
                    <a:gd name="T5" fmla="*/ 13 h 182"/>
                    <a:gd name="T6" fmla="*/ 54 w 80"/>
                    <a:gd name="T7" fmla="*/ 32 h 182"/>
                    <a:gd name="T8" fmla="*/ 69 w 80"/>
                    <a:gd name="T9" fmla="*/ 56 h 182"/>
                    <a:gd name="T10" fmla="*/ 76 w 80"/>
                    <a:gd name="T11" fmla="*/ 71 h 182"/>
                    <a:gd name="T12" fmla="*/ 80 w 80"/>
                    <a:gd name="T13" fmla="*/ 90 h 182"/>
                    <a:gd name="T14" fmla="*/ 80 w 80"/>
                    <a:gd name="T15" fmla="*/ 110 h 182"/>
                    <a:gd name="T16" fmla="*/ 77 w 80"/>
                    <a:gd name="T17" fmla="*/ 128 h 182"/>
                    <a:gd name="T18" fmla="*/ 69 w 80"/>
                    <a:gd name="T19" fmla="*/ 146 h 182"/>
                    <a:gd name="T20" fmla="*/ 57 w 80"/>
                    <a:gd name="T21" fmla="*/ 161 h 182"/>
                    <a:gd name="T22" fmla="*/ 38 w 80"/>
                    <a:gd name="T23" fmla="*/ 172 h 182"/>
                    <a:gd name="T24" fmla="*/ 20 w 80"/>
                    <a:gd name="T25" fmla="*/ 178 h 182"/>
                    <a:gd name="T26" fmla="*/ 0 w 80"/>
                    <a:gd name="T27" fmla="*/ 182 h 182"/>
                    <a:gd name="T28" fmla="*/ 4 w 80"/>
                    <a:gd name="T29" fmla="*/ 160 h 182"/>
                    <a:gd name="T30" fmla="*/ 9 w 80"/>
                    <a:gd name="T31" fmla="*/ 129 h 182"/>
                    <a:gd name="T32" fmla="*/ 13 w 80"/>
                    <a:gd name="T33" fmla="*/ 93 h 182"/>
                    <a:gd name="T34" fmla="*/ 18 w 80"/>
                    <a:gd name="T35" fmla="*/ 50 h 182"/>
                    <a:gd name="T36" fmla="*/ 20 w 80"/>
                    <a:gd name="T3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182">
                      <a:moveTo>
                        <a:pt x="20" y="0"/>
                      </a:moveTo>
                      <a:lnTo>
                        <a:pt x="27" y="7"/>
                      </a:lnTo>
                      <a:lnTo>
                        <a:pt x="34" y="13"/>
                      </a:lnTo>
                      <a:lnTo>
                        <a:pt x="54" y="32"/>
                      </a:lnTo>
                      <a:lnTo>
                        <a:pt x="69" y="56"/>
                      </a:lnTo>
                      <a:lnTo>
                        <a:pt x="76" y="71"/>
                      </a:lnTo>
                      <a:lnTo>
                        <a:pt x="80" y="90"/>
                      </a:lnTo>
                      <a:lnTo>
                        <a:pt x="80" y="110"/>
                      </a:lnTo>
                      <a:lnTo>
                        <a:pt x="77" y="128"/>
                      </a:lnTo>
                      <a:lnTo>
                        <a:pt x="69" y="146"/>
                      </a:lnTo>
                      <a:lnTo>
                        <a:pt x="57" y="161"/>
                      </a:lnTo>
                      <a:lnTo>
                        <a:pt x="38" y="172"/>
                      </a:lnTo>
                      <a:lnTo>
                        <a:pt x="20" y="178"/>
                      </a:lnTo>
                      <a:lnTo>
                        <a:pt x="0" y="182"/>
                      </a:lnTo>
                      <a:lnTo>
                        <a:pt x="4" y="160"/>
                      </a:lnTo>
                      <a:lnTo>
                        <a:pt x="9" y="129"/>
                      </a:lnTo>
                      <a:lnTo>
                        <a:pt x="13" y="93"/>
                      </a:lnTo>
                      <a:lnTo>
                        <a:pt x="18" y="50"/>
                      </a:lnTo>
                      <a:lnTo>
                        <a:pt x="20" y="0"/>
                      </a:lnTo>
                      <a:close/>
                    </a:path>
                  </a:pathLst>
                </a:custGeom>
                <a:grp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grpSp>
        </p:grpSp>
        <p:grpSp>
          <p:nvGrpSpPr>
            <p:cNvPr id="9" name="Group 8"/>
            <p:cNvGrpSpPr/>
            <p:nvPr/>
          </p:nvGrpSpPr>
          <p:grpSpPr>
            <a:xfrm>
              <a:off x="4342598" y="5840763"/>
              <a:ext cx="4217498" cy="265775"/>
              <a:chOff x="14380330" y="18679854"/>
              <a:chExt cx="13966069" cy="880102"/>
            </a:xfrm>
          </p:grpSpPr>
          <p:sp>
            <p:nvSpPr>
              <p:cNvPr id="19" name="Rectangle 24"/>
              <p:cNvSpPr txBox="1">
                <a:spLocks/>
              </p:cNvSpPr>
              <p:nvPr/>
            </p:nvSpPr>
            <p:spPr bwMode="gray">
              <a:xfrm>
                <a:off x="14380330" y="18679854"/>
                <a:ext cx="2298816" cy="880102"/>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endParaRPr lang="en-US" sz="1631" dirty="0">
                  <a:solidFill>
                    <a:srgbClr val="000000"/>
                  </a:solidFill>
                  <a:latin typeface="Calibri"/>
                  <a:ea typeface="Arial Unicode MS"/>
                  <a:cs typeface="Arial Unicode MS"/>
                </a:endParaRPr>
              </a:p>
            </p:txBody>
          </p:sp>
          <p:sp>
            <p:nvSpPr>
              <p:cNvPr id="20" name="Rectangle 19"/>
              <p:cNvSpPr>
                <a:spLocks/>
              </p:cNvSpPr>
              <p:nvPr/>
            </p:nvSpPr>
            <p:spPr bwMode="gray">
              <a:xfrm>
                <a:off x="16620399" y="18679854"/>
                <a:ext cx="11726000" cy="880102"/>
              </a:xfrm>
              <a:prstGeom prst="rect">
                <a:avLst/>
              </a:prstGeom>
              <a:solidFill>
                <a:schemeClr val="bg2">
                  <a:lumMod val="60000"/>
                  <a:lumOff val="40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813" tIns="67813" rIns="67813" bIns="67813" numCol="1" anchor="ctr" anchorCtr="0" compatLnSpc="1">
                <a:prstTxWarp prst="textNoShape">
                  <a:avLst/>
                </a:prstTxWarp>
                <a:noAutofit/>
              </a:bodyPr>
              <a:lstStyle/>
              <a:p>
                <a:pPr defTabSz="860347">
                  <a:buClr>
                    <a:srgbClr val="000000"/>
                  </a:buClr>
                </a:pPr>
                <a:r>
                  <a:rPr lang="en-IN" sz="1631" dirty="0">
                    <a:solidFill>
                      <a:srgbClr val="000000"/>
                    </a:solidFill>
                    <a:latin typeface="Calibri"/>
                    <a:ea typeface="Arial Unicode MS"/>
                    <a:cs typeface="Arial Unicode MS"/>
                  </a:rPr>
                  <a:t>Design Discipline</a:t>
                </a:r>
              </a:p>
            </p:txBody>
          </p:sp>
          <p:grpSp>
            <p:nvGrpSpPr>
              <p:cNvPr id="21" name="Group 20"/>
              <p:cNvGrpSpPr/>
              <p:nvPr/>
            </p:nvGrpSpPr>
            <p:grpSpPr bwMode="gray">
              <a:xfrm>
                <a:off x="15139193" y="18746098"/>
                <a:ext cx="781092" cy="747618"/>
                <a:chOff x="4748213" y="3638550"/>
                <a:chExt cx="333375" cy="319087"/>
              </a:xfrm>
              <a:solidFill>
                <a:schemeClr val="bg1"/>
              </a:solidFill>
            </p:grpSpPr>
            <p:sp>
              <p:nvSpPr>
                <p:cNvPr id="22" name="Freeform 102"/>
                <p:cNvSpPr>
                  <a:spLocks/>
                </p:cNvSpPr>
                <p:nvPr/>
              </p:nvSpPr>
              <p:spPr bwMode="gray">
                <a:xfrm>
                  <a:off x="4802188" y="3786188"/>
                  <a:ext cx="225425" cy="82550"/>
                </a:xfrm>
                <a:custGeom>
                  <a:avLst/>
                  <a:gdLst>
                    <a:gd name="T0" fmla="*/ 48 w 96"/>
                    <a:gd name="T1" fmla="*/ 35 h 35"/>
                    <a:gd name="T2" fmla="*/ 82 w 96"/>
                    <a:gd name="T3" fmla="*/ 30 h 35"/>
                    <a:gd name="T4" fmla="*/ 96 w 96"/>
                    <a:gd name="T5" fmla="*/ 0 h 35"/>
                    <a:gd name="T6" fmla="*/ 48 w 96"/>
                    <a:gd name="T7" fmla="*/ 5 h 35"/>
                    <a:gd name="T8" fmla="*/ 0 w 96"/>
                    <a:gd name="T9" fmla="*/ 0 h 35"/>
                    <a:gd name="T10" fmla="*/ 14 w 96"/>
                    <a:gd name="T11" fmla="*/ 30 h 35"/>
                    <a:gd name="T12" fmla="*/ 48 w 96"/>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96" h="35">
                      <a:moveTo>
                        <a:pt x="48" y="35"/>
                      </a:moveTo>
                      <a:cubicBezTo>
                        <a:pt x="67" y="35"/>
                        <a:pt x="79" y="32"/>
                        <a:pt x="82" y="30"/>
                      </a:cubicBezTo>
                      <a:cubicBezTo>
                        <a:pt x="86" y="22"/>
                        <a:pt x="91" y="8"/>
                        <a:pt x="96" y="0"/>
                      </a:cubicBezTo>
                      <a:cubicBezTo>
                        <a:pt x="80" y="5"/>
                        <a:pt x="55" y="5"/>
                        <a:pt x="48" y="5"/>
                      </a:cubicBezTo>
                      <a:cubicBezTo>
                        <a:pt x="41" y="5"/>
                        <a:pt x="16" y="5"/>
                        <a:pt x="0" y="0"/>
                      </a:cubicBezTo>
                      <a:cubicBezTo>
                        <a:pt x="5" y="8"/>
                        <a:pt x="10" y="22"/>
                        <a:pt x="14" y="30"/>
                      </a:cubicBezTo>
                      <a:cubicBezTo>
                        <a:pt x="17" y="32"/>
                        <a:pt x="29" y="35"/>
                        <a:pt x="48" y="35"/>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23" name="Freeform 103"/>
                <p:cNvSpPr>
                  <a:spLocks/>
                </p:cNvSpPr>
                <p:nvPr/>
              </p:nvSpPr>
              <p:spPr bwMode="gray">
                <a:xfrm>
                  <a:off x="4859338" y="3889375"/>
                  <a:ext cx="112713" cy="68262"/>
                </a:xfrm>
                <a:custGeom>
                  <a:avLst/>
                  <a:gdLst>
                    <a:gd name="T0" fmla="*/ 24 w 48"/>
                    <a:gd name="T1" fmla="*/ 2 h 29"/>
                    <a:gd name="T2" fmla="*/ 0 w 48"/>
                    <a:gd name="T3" fmla="*/ 0 h 29"/>
                    <a:gd name="T4" fmla="*/ 5 w 48"/>
                    <a:gd name="T5" fmla="*/ 21 h 29"/>
                    <a:gd name="T6" fmla="*/ 43 w 48"/>
                    <a:gd name="T7" fmla="*/ 21 h 29"/>
                    <a:gd name="T8" fmla="*/ 48 w 48"/>
                    <a:gd name="T9" fmla="*/ 0 h 29"/>
                    <a:gd name="T10" fmla="*/ 24 w 48"/>
                    <a:gd name="T11" fmla="*/ 2 h 29"/>
                  </a:gdLst>
                  <a:ahLst/>
                  <a:cxnLst>
                    <a:cxn ang="0">
                      <a:pos x="T0" y="T1"/>
                    </a:cxn>
                    <a:cxn ang="0">
                      <a:pos x="T2" y="T3"/>
                    </a:cxn>
                    <a:cxn ang="0">
                      <a:pos x="T4" y="T5"/>
                    </a:cxn>
                    <a:cxn ang="0">
                      <a:pos x="T6" y="T7"/>
                    </a:cxn>
                    <a:cxn ang="0">
                      <a:pos x="T8" y="T9"/>
                    </a:cxn>
                    <a:cxn ang="0">
                      <a:pos x="T10" y="T11"/>
                    </a:cxn>
                  </a:cxnLst>
                  <a:rect l="0" t="0" r="r" b="b"/>
                  <a:pathLst>
                    <a:path w="48" h="29">
                      <a:moveTo>
                        <a:pt x="24" y="2"/>
                      </a:moveTo>
                      <a:cubicBezTo>
                        <a:pt x="18" y="2"/>
                        <a:pt x="8" y="2"/>
                        <a:pt x="0" y="0"/>
                      </a:cubicBezTo>
                      <a:cubicBezTo>
                        <a:pt x="3" y="7"/>
                        <a:pt x="5" y="15"/>
                        <a:pt x="5" y="21"/>
                      </a:cubicBezTo>
                      <a:cubicBezTo>
                        <a:pt x="5" y="29"/>
                        <a:pt x="43" y="29"/>
                        <a:pt x="43" y="21"/>
                      </a:cubicBezTo>
                      <a:cubicBezTo>
                        <a:pt x="43" y="15"/>
                        <a:pt x="45" y="7"/>
                        <a:pt x="48" y="0"/>
                      </a:cubicBezTo>
                      <a:cubicBezTo>
                        <a:pt x="40" y="2"/>
                        <a:pt x="30" y="2"/>
                        <a:pt x="24" y="2"/>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sp>
              <p:nvSpPr>
                <p:cNvPr id="24" name="Freeform 104"/>
                <p:cNvSpPr>
                  <a:spLocks noEditPoints="1"/>
                </p:cNvSpPr>
                <p:nvPr/>
              </p:nvSpPr>
              <p:spPr bwMode="gray">
                <a:xfrm>
                  <a:off x="4748213" y="3638550"/>
                  <a:ext cx="333375" cy="131762"/>
                </a:xfrm>
                <a:custGeom>
                  <a:avLst/>
                  <a:gdLst>
                    <a:gd name="T0" fmla="*/ 71 w 142"/>
                    <a:gd name="T1" fmla="*/ 0 h 56"/>
                    <a:gd name="T2" fmla="*/ 0 w 142"/>
                    <a:gd name="T3" fmla="*/ 14 h 56"/>
                    <a:gd name="T4" fmla="*/ 9 w 142"/>
                    <a:gd name="T5" fmla="*/ 48 h 56"/>
                    <a:gd name="T6" fmla="*/ 71 w 142"/>
                    <a:gd name="T7" fmla="*/ 56 h 56"/>
                    <a:gd name="T8" fmla="*/ 133 w 142"/>
                    <a:gd name="T9" fmla="*/ 48 h 56"/>
                    <a:gd name="T10" fmla="*/ 142 w 142"/>
                    <a:gd name="T11" fmla="*/ 14 h 56"/>
                    <a:gd name="T12" fmla="*/ 71 w 142"/>
                    <a:gd name="T13" fmla="*/ 0 h 56"/>
                    <a:gd name="T14" fmla="*/ 71 w 142"/>
                    <a:gd name="T15" fmla="*/ 22 h 56"/>
                    <a:gd name="T16" fmla="*/ 19 w 142"/>
                    <a:gd name="T17" fmla="*/ 14 h 56"/>
                    <a:gd name="T18" fmla="*/ 71 w 142"/>
                    <a:gd name="T19" fmla="*/ 6 h 56"/>
                    <a:gd name="T20" fmla="*/ 123 w 142"/>
                    <a:gd name="T21" fmla="*/ 14 h 56"/>
                    <a:gd name="T22" fmla="*/ 71 w 142"/>
                    <a:gd name="T23"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56">
                      <a:moveTo>
                        <a:pt x="71" y="0"/>
                      </a:moveTo>
                      <a:cubicBezTo>
                        <a:pt x="32" y="0"/>
                        <a:pt x="0" y="6"/>
                        <a:pt x="0" y="14"/>
                      </a:cubicBezTo>
                      <a:cubicBezTo>
                        <a:pt x="0" y="22"/>
                        <a:pt x="3" y="39"/>
                        <a:pt x="9" y="48"/>
                      </a:cubicBezTo>
                      <a:cubicBezTo>
                        <a:pt x="13" y="51"/>
                        <a:pt x="34" y="56"/>
                        <a:pt x="71" y="56"/>
                      </a:cubicBezTo>
                      <a:cubicBezTo>
                        <a:pt x="108" y="56"/>
                        <a:pt x="129" y="51"/>
                        <a:pt x="133" y="48"/>
                      </a:cubicBezTo>
                      <a:cubicBezTo>
                        <a:pt x="139" y="39"/>
                        <a:pt x="142" y="22"/>
                        <a:pt x="142" y="14"/>
                      </a:cubicBezTo>
                      <a:cubicBezTo>
                        <a:pt x="142" y="6"/>
                        <a:pt x="110" y="0"/>
                        <a:pt x="71" y="0"/>
                      </a:cubicBezTo>
                      <a:close/>
                      <a:moveTo>
                        <a:pt x="71" y="22"/>
                      </a:moveTo>
                      <a:cubicBezTo>
                        <a:pt x="42" y="22"/>
                        <a:pt x="19" y="18"/>
                        <a:pt x="19" y="14"/>
                      </a:cubicBezTo>
                      <a:cubicBezTo>
                        <a:pt x="19" y="9"/>
                        <a:pt x="42" y="6"/>
                        <a:pt x="71" y="6"/>
                      </a:cubicBezTo>
                      <a:cubicBezTo>
                        <a:pt x="100" y="6"/>
                        <a:pt x="123" y="9"/>
                        <a:pt x="123" y="14"/>
                      </a:cubicBezTo>
                      <a:cubicBezTo>
                        <a:pt x="123" y="18"/>
                        <a:pt x="100" y="22"/>
                        <a:pt x="71" y="22"/>
                      </a:cubicBezTo>
                      <a:close/>
                    </a:path>
                  </a:pathLst>
                </a:custGeom>
                <a:grpFill/>
                <a:ln w="9525">
                  <a:noFill/>
                  <a:round/>
                  <a:headEnd/>
                  <a:tailEnd/>
                </a:ln>
                <a:extLst/>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grpSp>
        </p:grpSp>
        <p:grpSp>
          <p:nvGrpSpPr>
            <p:cNvPr id="10" name="Group 9"/>
            <p:cNvGrpSpPr/>
            <p:nvPr/>
          </p:nvGrpSpPr>
          <p:grpSpPr>
            <a:xfrm>
              <a:off x="4342598" y="5226181"/>
              <a:ext cx="4217498" cy="265776"/>
              <a:chOff x="14380330" y="16656191"/>
              <a:chExt cx="13966069" cy="880105"/>
            </a:xfrm>
          </p:grpSpPr>
          <p:sp>
            <p:nvSpPr>
              <p:cNvPr id="16" name="Rectangle 24"/>
              <p:cNvSpPr txBox="1">
                <a:spLocks/>
              </p:cNvSpPr>
              <p:nvPr/>
            </p:nvSpPr>
            <p:spPr bwMode="gray">
              <a:xfrm>
                <a:off x="14380330" y="16656194"/>
                <a:ext cx="2298816" cy="880102"/>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endParaRPr lang="en-US" sz="1631" dirty="0">
                  <a:solidFill>
                    <a:srgbClr val="000000"/>
                  </a:solidFill>
                  <a:latin typeface="Calibri"/>
                  <a:ea typeface="Arial Unicode MS"/>
                  <a:cs typeface="Arial Unicode MS"/>
                </a:endParaRPr>
              </a:p>
            </p:txBody>
          </p:sp>
          <p:sp>
            <p:nvSpPr>
              <p:cNvPr id="17" name="Rectangle 16"/>
              <p:cNvSpPr>
                <a:spLocks/>
              </p:cNvSpPr>
              <p:nvPr/>
            </p:nvSpPr>
            <p:spPr bwMode="gray">
              <a:xfrm>
                <a:off x="16620399" y="16656191"/>
                <a:ext cx="11726000" cy="880102"/>
              </a:xfrm>
              <a:prstGeom prst="rect">
                <a:avLst/>
              </a:prstGeom>
              <a:solidFill>
                <a:schemeClr val="bg2">
                  <a:lumMod val="60000"/>
                  <a:lumOff val="40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813" tIns="67813" rIns="67813" bIns="67813" numCol="1" anchor="ctr" anchorCtr="0" compatLnSpc="1">
                <a:prstTxWarp prst="textNoShape">
                  <a:avLst/>
                </a:prstTxWarp>
                <a:noAutofit/>
              </a:bodyPr>
              <a:lstStyle/>
              <a:p>
                <a:pPr defTabSz="860347">
                  <a:buClr>
                    <a:srgbClr val="000000"/>
                  </a:buClr>
                </a:pPr>
                <a:r>
                  <a:rPr lang="en-IN" sz="1631" dirty="0">
                    <a:solidFill>
                      <a:srgbClr val="000000"/>
                    </a:solidFill>
                    <a:latin typeface="Calibri"/>
                    <a:ea typeface="Arial Unicode MS"/>
                    <a:cs typeface="Arial Unicode MS"/>
                  </a:rPr>
                  <a:t>Security, Safety &amp; Confidentiality</a:t>
                </a:r>
              </a:p>
            </p:txBody>
          </p:sp>
          <p:sp>
            <p:nvSpPr>
              <p:cNvPr id="18" name="Freeform 24"/>
              <p:cNvSpPr>
                <a:spLocks noEditPoints="1"/>
              </p:cNvSpPr>
              <p:nvPr/>
            </p:nvSpPr>
            <p:spPr bwMode="gray">
              <a:xfrm>
                <a:off x="14876767" y="16838369"/>
                <a:ext cx="1305942" cy="515753"/>
              </a:xfrm>
              <a:custGeom>
                <a:avLst/>
                <a:gdLst>
                  <a:gd name="T0" fmla="*/ 88 w 1104"/>
                  <a:gd name="T1" fmla="*/ 431 h 437"/>
                  <a:gd name="T2" fmla="*/ 35 w 1104"/>
                  <a:gd name="T3" fmla="*/ 402 h 437"/>
                  <a:gd name="T4" fmla="*/ 5 w 1104"/>
                  <a:gd name="T5" fmla="*/ 349 h 437"/>
                  <a:gd name="T6" fmla="*/ 0 w 1104"/>
                  <a:gd name="T7" fmla="*/ 119 h 437"/>
                  <a:gd name="T8" fmla="*/ 18 w 1104"/>
                  <a:gd name="T9" fmla="*/ 60 h 437"/>
                  <a:gd name="T10" fmla="*/ 60 w 1104"/>
                  <a:gd name="T11" fmla="*/ 16 h 437"/>
                  <a:gd name="T12" fmla="*/ 119 w 1104"/>
                  <a:gd name="T13" fmla="*/ 0 h 437"/>
                  <a:gd name="T14" fmla="*/ 1018 w 1104"/>
                  <a:gd name="T15" fmla="*/ 6 h 437"/>
                  <a:gd name="T16" fmla="*/ 1069 w 1104"/>
                  <a:gd name="T17" fmla="*/ 35 h 437"/>
                  <a:gd name="T18" fmla="*/ 1101 w 1104"/>
                  <a:gd name="T19" fmla="*/ 88 h 437"/>
                  <a:gd name="T20" fmla="*/ 1104 w 1104"/>
                  <a:gd name="T21" fmla="*/ 318 h 437"/>
                  <a:gd name="T22" fmla="*/ 1088 w 1104"/>
                  <a:gd name="T23" fmla="*/ 377 h 437"/>
                  <a:gd name="T24" fmla="*/ 1046 w 1104"/>
                  <a:gd name="T25" fmla="*/ 421 h 437"/>
                  <a:gd name="T26" fmla="*/ 987 w 1104"/>
                  <a:gd name="T27" fmla="*/ 437 h 437"/>
                  <a:gd name="T28" fmla="*/ 119 w 1104"/>
                  <a:gd name="T29" fmla="*/ 58 h 437"/>
                  <a:gd name="T30" fmla="*/ 76 w 1104"/>
                  <a:gd name="T31" fmla="*/ 76 h 437"/>
                  <a:gd name="T32" fmla="*/ 58 w 1104"/>
                  <a:gd name="T33" fmla="*/ 119 h 437"/>
                  <a:gd name="T34" fmla="*/ 63 w 1104"/>
                  <a:gd name="T35" fmla="*/ 342 h 437"/>
                  <a:gd name="T36" fmla="*/ 97 w 1104"/>
                  <a:gd name="T37" fmla="*/ 374 h 437"/>
                  <a:gd name="T38" fmla="*/ 987 w 1104"/>
                  <a:gd name="T39" fmla="*/ 379 h 437"/>
                  <a:gd name="T40" fmla="*/ 1029 w 1104"/>
                  <a:gd name="T41" fmla="*/ 361 h 437"/>
                  <a:gd name="T42" fmla="*/ 1048 w 1104"/>
                  <a:gd name="T43" fmla="*/ 318 h 437"/>
                  <a:gd name="T44" fmla="*/ 1043 w 1104"/>
                  <a:gd name="T45" fmla="*/ 95 h 437"/>
                  <a:gd name="T46" fmla="*/ 1009 w 1104"/>
                  <a:gd name="T47" fmla="*/ 63 h 437"/>
                  <a:gd name="T48" fmla="*/ 119 w 1104"/>
                  <a:gd name="T49" fmla="*/ 58 h 437"/>
                  <a:gd name="T50" fmla="*/ 866 w 1104"/>
                  <a:gd name="T51" fmla="*/ 284 h 437"/>
                  <a:gd name="T52" fmla="*/ 997 w 1104"/>
                  <a:gd name="T53" fmla="*/ 339 h 437"/>
                  <a:gd name="T54" fmla="*/ 638 w 1104"/>
                  <a:gd name="T55" fmla="*/ 291 h 437"/>
                  <a:gd name="T56" fmla="*/ 617 w 1104"/>
                  <a:gd name="T57" fmla="*/ 249 h 437"/>
                  <a:gd name="T58" fmla="*/ 684 w 1104"/>
                  <a:gd name="T59" fmla="*/ 200 h 437"/>
                  <a:gd name="T60" fmla="*/ 692 w 1104"/>
                  <a:gd name="T61" fmla="*/ 114 h 437"/>
                  <a:gd name="T62" fmla="*/ 741 w 1104"/>
                  <a:gd name="T63" fmla="*/ 114 h 437"/>
                  <a:gd name="T64" fmla="*/ 748 w 1104"/>
                  <a:gd name="T65" fmla="*/ 200 h 437"/>
                  <a:gd name="T66" fmla="*/ 818 w 1104"/>
                  <a:gd name="T67" fmla="*/ 249 h 437"/>
                  <a:gd name="T68" fmla="*/ 796 w 1104"/>
                  <a:gd name="T69" fmla="*/ 291 h 437"/>
                  <a:gd name="T70" fmla="*/ 717 w 1104"/>
                  <a:gd name="T71" fmla="*/ 256 h 437"/>
                  <a:gd name="T72" fmla="*/ 638 w 1104"/>
                  <a:gd name="T73" fmla="*/ 291 h 437"/>
                  <a:gd name="T74" fmla="*/ 429 w 1104"/>
                  <a:gd name="T75" fmla="*/ 237 h 437"/>
                  <a:gd name="T76" fmla="*/ 363 w 1104"/>
                  <a:gd name="T77" fmla="*/ 186 h 437"/>
                  <a:gd name="T78" fmla="*/ 384 w 1104"/>
                  <a:gd name="T79" fmla="*/ 146 h 437"/>
                  <a:gd name="T80" fmla="*/ 463 w 1104"/>
                  <a:gd name="T81" fmla="*/ 181 h 437"/>
                  <a:gd name="T82" fmla="*/ 542 w 1104"/>
                  <a:gd name="T83" fmla="*/ 146 h 437"/>
                  <a:gd name="T84" fmla="*/ 564 w 1104"/>
                  <a:gd name="T85" fmla="*/ 186 h 437"/>
                  <a:gd name="T86" fmla="*/ 494 w 1104"/>
                  <a:gd name="T87" fmla="*/ 237 h 437"/>
                  <a:gd name="T88" fmla="*/ 487 w 1104"/>
                  <a:gd name="T89" fmla="*/ 323 h 437"/>
                  <a:gd name="T90" fmla="*/ 437 w 1104"/>
                  <a:gd name="T91" fmla="*/ 323 h 437"/>
                  <a:gd name="T92" fmla="*/ 130 w 1104"/>
                  <a:gd name="T93" fmla="*/ 291 h 437"/>
                  <a:gd name="T94" fmla="*/ 109 w 1104"/>
                  <a:gd name="T95" fmla="*/ 249 h 437"/>
                  <a:gd name="T96" fmla="*/ 175 w 1104"/>
                  <a:gd name="T97" fmla="*/ 200 h 437"/>
                  <a:gd name="T98" fmla="*/ 184 w 1104"/>
                  <a:gd name="T99" fmla="*/ 114 h 437"/>
                  <a:gd name="T100" fmla="*/ 233 w 1104"/>
                  <a:gd name="T101" fmla="*/ 114 h 437"/>
                  <a:gd name="T102" fmla="*/ 240 w 1104"/>
                  <a:gd name="T103" fmla="*/ 200 h 437"/>
                  <a:gd name="T104" fmla="*/ 309 w 1104"/>
                  <a:gd name="T105" fmla="*/ 249 h 437"/>
                  <a:gd name="T106" fmla="*/ 288 w 1104"/>
                  <a:gd name="T107" fmla="*/ 291 h 437"/>
                  <a:gd name="T108" fmla="*/ 207 w 1104"/>
                  <a:gd name="T109" fmla="*/ 256 h 437"/>
                  <a:gd name="T110" fmla="*/ 130 w 1104"/>
                  <a:gd name="T111" fmla="*/ 29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4" h="437">
                    <a:moveTo>
                      <a:pt x="119" y="437"/>
                    </a:moveTo>
                    <a:lnTo>
                      <a:pt x="88" y="431"/>
                    </a:lnTo>
                    <a:lnTo>
                      <a:pt x="60" y="421"/>
                    </a:lnTo>
                    <a:lnTo>
                      <a:pt x="35" y="402"/>
                    </a:lnTo>
                    <a:lnTo>
                      <a:pt x="18" y="377"/>
                    </a:lnTo>
                    <a:lnTo>
                      <a:pt x="5" y="349"/>
                    </a:lnTo>
                    <a:lnTo>
                      <a:pt x="0" y="318"/>
                    </a:lnTo>
                    <a:lnTo>
                      <a:pt x="0" y="119"/>
                    </a:lnTo>
                    <a:lnTo>
                      <a:pt x="5" y="88"/>
                    </a:lnTo>
                    <a:lnTo>
                      <a:pt x="18" y="60"/>
                    </a:lnTo>
                    <a:lnTo>
                      <a:pt x="35" y="35"/>
                    </a:lnTo>
                    <a:lnTo>
                      <a:pt x="60" y="16"/>
                    </a:lnTo>
                    <a:lnTo>
                      <a:pt x="88" y="6"/>
                    </a:lnTo>
                    <a:lnTo>
                      <a:pt x="119" y="0"/>
                    </a:lnTo>
                    <a:lnTo>
                      <a:pt x="987" y="0"/>
                    </a:lnTo>
                    <a:lnTo>
                      <a:pt x="1018" y="6"/>
                    </a:lnTo>
                    <a:lnTo>
                      <a:pt x="1046" y="16"/>
                    </a:lnTo>
                    <a:lnTo>
                      <a:pt x="1069" y="35"/>
                    </a:lnTo>
                    <a:lnTo>
                      <a:pt x="1088" y="60"/>
                    </a:lnTo>
                    <a:lnTo>
                      <a:pt x="1101" y="88"/>
                    </a:lnTo>
                    <a:lnTo>
                      <a:pt x="1104" y="119"/>
                    </a:lnTo>
                    <a:lnTo>
                      <a:pt x="1104" y="318"/>
                    </a:lnTo>
                    <a:lnTo>
                      <a:pt x="1101" y="349"/>
                    </a:lnTo>
                    <a:lnTo>
                      <a:pt x="1088" y="377"/>
                    </a:lnTo>
                    <a:lnTo>
                      <a:pt x="1069" y="402"/>
                    </a:lnTo>
                    <a:lnTo>
                      <a:pt x="1046" y="421"/>
                    </a:lnTo>
                    <a:lnTo>
                      <a:pt x="1018" y="431"/>
                    </a:lnTo>
                    <a:lnTo>
                      <a:pt x="987" y="437"/>
                    </a:lnTo>
                    <a:lnTo>
                      <a:pt x="119" y="437"/>
                    </a:lnTo>
                    <a:close/>
                    <a:moveTo>
                      <a:pt x="119" y="58"/>
                    </a:moveTo>
                    <a:lnTo>
                      <a:pt x="97" y="63"/>
                    </a:lnTo>
                    <a:lnTo>
                      <a:pt x="76" y="76"/>
                    </a:lnTo>
                    <a:lnTo>
                      <a:pt x="63" y="95"/>
                    </a:lnTo>
                    <a:lnTo>
                      <a:pt x="58" y="119"/>
                    </a:lnTo>
                    <a:lnTo>
                      <a:pt x="58" y="318"/>
                    </a:lnTo>
                    <a:lnTo>
                      <a:pt x="63" y="342"/>
                    </a:lnTo>
                    <a:lnTo>
                      <a:pt x="76" y="361"/>
                    </a:lnTo>
                    <a:lnTo>
                      <a:pt x="97" y="374"/>
                    </a:lnTo>
                    <a:lnTo>
                      <a:pt x="119" y="379"/>
                    </a:lnTo>
                    <a:lnTo>
                      <a:pt x="987" y="379"/>
                    </a:lnTo>
                    <a:lnTo>
                      <a:pt x="1009" y="374"/>
                    </a:lnTo>
                    <a:lnTo>
                      <a:pt x="1029" y="361"/>
                    </a:lnTo>
                    <a:lnTo>
                      <a:pt x="1043" y="342"/>
                    </a:lnTo>
                    <a:lnTo>
                      <a:pt x="1048" y="318"/>
                    </a:lnTo>
                    <a:lnTo>
                      <a:pt x="1048" y="119"/>
                    </a:lnTo>
                    <a:lnTo>
                      <a:pt x="1043" y="95"/>
                    </a:lnTo>
                    <a:lnTo>
                      <a:pt x="1029" y="76"/>
                    </a:lnTo>
                    <a:lnTo>
                      <a:pt x="1009" y="63"/>
                    </a:lnTo>
                    <a:lnTo>
                      <a:pt x="987" y="58"/>
                    </a:lnTo>
                    <a:lnTo>
                      <a:pt x="119" y="58"/>
                    </a:lnTo>
                    <a:close/>
                    <a:moveTo>
                      <a:pt x="866" y="339"/>
                    </a:moveTo>
                    <a:lnTo>
                      <a:pt x="866" y="284"/>
                    </a:lnTo>
                    <a:lnTo>
                      <a:pt x="997" y="284"/>
                    </a:lnTo>
                    <a:lnTo>
                      <a:pt x="997" y="339"/>
                    </a:lnTo>
                    <a:lnTo>
                      <a:pt x="866" y="339"/>
                    </a:lnTo>
                    <a:close/>
                    <a:moveTo>
                      <a:pt x="638" y="291"/>
                    </a:moveTo>
                    <a:lnTo>
                      <a:pt x="684" y="237"/>
                    </a:lnTo>
                    <a:lnTo>
                      <a:pt x="617" y="249"/>
                    </a:lnTo>
                    <a:lnTo>
                      <a:pt x="617" y="186"/>
                    </a:lnTo>
                    <a:lnTo>
                      <a:pt x="684" y="200"/>
                    </a:lnTo>
                    <a:lnTo>
                      <a:pt x="638" y="146"/>
                    </a:lnTo>
                    <a:lnTo>
                      <a:pt x="692" y="114"/>
                    </a:lnTo>
                    <a:lnTo>
                      <a:pt x="717" y="181"/>
                    </a:lnTo>
                    <a:lnTo>
                      <a:pt x="741" y="114"/>
                    </a:lnTo>
                    <a:lnTo>
                      <a:pt x="796" y="146"/>
                    </a:lnTo>
                    <a:lnTo>
                      <a:pt x="748" y="200"/>
                    </a:lnTo>
                    <a:lnTo>
                      <a:pt x="818" y="186"/>
                    </a:lnTo>
                    <a:lnTo>
                      <a:pt x="818" y="249"/>
                    </a:lnTo>
                    <a:lnTo>
                      <a:pt x="748" y="237"/>
                    </a:lnTo>
                    <a:lnTo>
                      <a:pt x="796" y="291"/>
                    </a:lnTo>
                    <a:lnTo>
                      <a:pt x="741" y="323"/>
                    </a:lnTo>
                    <a:lnTo>
                      <a:pt x="717" y="256"/>
                    </a:lnTo>
                    <a:lnTo>
                      <a:pt x="691" y="323"/>
                    </a:lnTo>
                    <a:lnTo>
                      <a:pt x="638" y="291"/>
                    </a:lnTo>
                    <a:close/>
                    <a:moveTo>
                      <a:pt x="384" y="291"/>
                    </a:moveTo>
                    <a:lnTo>
                      <a:pt x="429" y="237"/>
                    </a:lnTo>
                    <a:lnTo>
                      <a:pt x="363" y="249"/>
                    </a:lnTo>
                    <a:lnTo>
                      <a:pt x="363" y="186"/>
                    </a:lnTo>
                    <a:lnTo>
                      <a:pt x="429" y="200"/>
                    </a:lnTo>
                    <a:lnTo>
                      <a:pt x="384" y="146"/>
                    </a:lnTo>
                    <a:lnTo>
                      <a:pt x="438" y="114"/>
                    </a:lnTo>
                    <a:lnTo>
                      <a:pt x="463" y="181"/>
                    </a:lnTo>
                    <a:lnTo>
                      <a:pt x="487" y="114"/>
                    </a:lnTo>
                    <a:lnTo>
                      <a:pt x="542" y="146"/>
                    </a:lnTo>
                    <a:lnTo>
                      <a:pt x="494" y="200"/>
                    </a:lnTo>
                    <a:lnTo>
                      <a:pt x="564" y="186"/>
                    </a:lnTo>
                    <a:lnTo>
                      <a:pt x="564" y="249"/>
                    </a:lnTo>
                    <a:lnTo>
                      <a:pt x="494" y="237"/>
                    </a:lnTo>
                    <a:lnTo>
                      <a:pt x="542" y="291"/>
                    </a:lnTo>
                    <a:lnTo>
                      <a:pt x="487" y="323"/>
                    </a:lnTo>
                    <a:lnTo>
                      <a:pt x="463" y="256"/>
                    </a:lnTo>
                    <a:lnTo>
                      <a:pt x="437" y="323"/>
                    </a:lnTo>
                    <a:lnTo>
                      <a:pt x="384" y="291"/>
                    </a:lnTo>
                    <a:close/>
                    <a:moveTo>
                      <a:pt x="130" y="291"/>
                    </a:moveTo>
                    <a:lnTo>
                      <a:pt x="175" y="237"/>
                    </a:lnTo>
                    <a:lnTo>
                      <a:pt x="109" y="249"/>
                    </a:lnTo>
                    <a:lnTo>
                      <a:pt x="109" y="186"/>
                    </a:lnTo>
                    <a:lnTo>
                      <a:pt x="175" y="200"/>
                    </a:lnTo>
                    <a:lnTo>
                      <a:pt x="130" y="146"/>
                    </a:lnTo>
                    <a:lnTo>
                      <a:pt x="184" y="114"/>
                    </a:lnTo>
                    <a:lnTo>
                      <a:pt x="209" y="181"/>
                    </a:lnTo>
                    <a:lnTo>
                      <a:pt x="233" y="114"/>
                    </a:lnTo>
                    <a:lnTo>
                      <a:pt x="288" y="146"/>
                    </a:lnTo>
                    <a:lnTo>
                      <a:pt x="240" y="200"/>
                    </a:lnTo>
                    <a:lnTo>
                      <a:pt x="309" y="186"/>
                    </a:lnTo>
                    <a:lnTo>
                      <a:pt x="309" y="249"/>
                    </a:lnTo>
                    <a:lnTo>
                      <a:pt x="240" y="237"/>
                    </a:lnTo>
                    <a:lnTo>
                      <a:pt x="288" y="291"/>
                    </a:lnTo>
                    <a:lnTo>
                      <a:pt x="233" y="323"/>
                    </a:lnTo>
                    <a:lnTo>
                      <a:pt x="207" y="256"/>
                    </a:lnTo>
                    <a:lnTo>
                      <a:pt x="182" y="323"/>
                    </a:lnTo>
                    <a:lnTo>
                      <a:pt x="130" y="291"/>
                    </a:lnTo>
                    <a:close/>
                  </a:path>
                </a:pathLst>
              </a:custGeom>
              <a:solidFill>
                <a:schemeClr val="bg1"/>
              </a:solid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grpSp>
        <p:grpSp>
          <p:nvGrpSpPr>
            <p:cNvPr id="11" name="Group 10"/>
            <p:cNvGrpSpPr/>
            <p:nvPr/>
          </p:nvGrpSpPr>
          <p:grpSpPr>
            <a:xfrm>
              <a:off x="4342598" y="3689726"/>
              <a:ext cx="4217498" cy="265775"/>
              <a:chOff x="14380330" y="11597028"/>
              <a:chExt cx="13966069" cy="880102"/>
            </a:xfrm>
          </p:grpSpPr>
          <p:sp>
            <p:nvSpPr>
              <p:cNvPr id="13" name="Rectangle 24"/>
              <p:cNvSpPr txBox="1">
                <a:spLocks/>
              </p:cNvSpPr>
              <p:nvPr/>
            </p:nvSpPr>
            <p:spPr bwMode="gray">
              <a:xfrm>
                <a:off x="14380330" y="11597028"/>
                <a:ext cx="2298816" cy="880102"/>
              </a:xfrm>
              <a:prstGeom prst="rect">
                <a:avLst/>
              </a:prstGeom>
              <a:solidFill>
                <a:schemeClr val="accent3"/>
              </a:solidFill>
              <a:ln w="9525">
                <a:noFill/>
                <a:miter lim="800000"/>
                <a:headEnd/>
                <a:tailEnd/>
              </a:ln>
              <a:effectLst/>
            </p:spPr>
            <p:txBody>
              <a:bodyPr vert="horz" wrap="square" lIns="67813" tIns="67813" rIns="67813" bIns="67813" numCol="1" anchor="ctr"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pPr>
                  <a:buClr>
                    <a:srgbClr val="000000"/>
                  </a:buClr>
                </a:pPr>
                <a:endParaRPr lang="en-US" sz="1631" dirty="0">
                  <a:solidFill>
                    <a:srgbClr val="000000"/>
                  </a:solidFill>
                  <a:latin typeface="Calibri"/>
                  <a:ea typeface="Arial Unicode MS"/>
                  <a:cs typeface="Arial Unicode MS"/>
                </a:endParaRPr>
              </a:p>
            </p:txBody>
          </p:sp>
          <p:sp>
            <p:nvSpPr>
              <p:cNvPr id="14" name="Rectangle 13"/>
              <p:cNvSpPr>
                <a:spLocks/>
              </p:cNvSpPr>
              <p:nvPr/>
            </p:nvSpPr>
            <p:spPr bwMode="gray">
              <a:xfrm>
                <a:off x="16620399" y="11597028"/>
                <a:ext cx="11726000" cy="880102"/>
              </a:xfrm>
              <a:prstGeom prst="rect">
                <a:avLst/>
              </a:prstGeom>
              <a:solidFill>
                <a:schemeClr val="bg2">
                  <a:lumMod val="60000"/>
                  <a:lumOff val="40000"/>
                </a:scheme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813" tIns="67813" rIns="67813" bIns="67813" numCol="1" anchor="ctr" anchorCtr="0" compatLnSpc="1">
                <a:prstTxWarp prst="textNoShape">
                  <a:avLst/>
                </a:prstTxWarp>
                <a:noAutofit/>
              </a:bodyPr>
              <a:lstStyle/>
              <a:p>
                <a:pPr defTabSz="860347">
                  <a:buClr>
                    <a:srgbClr val="000000"/>
                  </a:buClr>
                </a:pPr>
                <a:r>
                  <a:rPr lang="en-IN" sz="1631" dirty="0">
                    <a:solidFill>
                      <a:srgbClr val="000000"/>
                    </a:solidFill>
                    <a:latin typeface="Calibri"/>
                    <a:ea typeface="Arial Unicode MS"/>
                    <a:cs typeface="Arial Unicode MS"/>
                  </a:rPr>
                  <a:t>Defence Outreach</a:t>
                </a:r>
              </a:p>
            </p:txBody>
          </p:sp>
          <p:sp>
            <p:nvSpPr>
              <p:cNvPr id="15" name="Freeform 14"/>
              <p:cNvSpPr>
                <a:spLocks noEditPoints="1"/>
              </p:cNvSpPr>
              <p:nvPr/>
            </p:nvSpPr>
            <p:spPr bwMode="gray">
              <a:xfrm>
                <a:off x="15212217" y="11638760"/>
                <a:ext cx="635046" cy="796638"/>
              </a:xfrm>
              <a:custGeom>
                <a:avLst/>
                <a:gdLst>
                  <a:gd name="T0" fmla="*/ 329 w 787"/>
                  <a:gd name="T1" fmla="*/ 952 h 987"/>
                  <a:gd name="T2" fmla="*/ 189 w 787"/>
                  <a:gd name="T3" fmla="*/ 824 h 987"/>
                  <a:gd name="T4" fmla="*/ 52 w 787"/>
                  <a:gd name="T5" fmla="*/ 570 h 987"/>
                  <a:gd name="T6" fmla="*/ 0 w 787"/>
                  <a:gd name="T7" fmla="*/ 253 h 987"/>
                  <a:gd name="T8" fmla="*/ 52 w 787"/>
                  <a:gd name="T9" fmla="*/ 147 h 987"/>
                  <a:gd name="T10" fmla="*/ 221 w 787"/>
                  <a:gd name="T11" fmla="*/ 93 h 987"/>
                  <a:gd name="T12" fmla="*/ 352 w 787"/>
                  <a:gd name="T13" fmla="*/ 26 h 987"/>
                  <a:gd name="T14" fmla="*/ 401 w 787"/>
                  <a:gd name="T15" fmla="*/ 5 h 987"/>
                  <a:gd name="T16" fmla="*/ 494 w 787"/>
                  <a:gd name="T17" fmla="*/ 58 h 987"/>
                  <a:gd name="T18" fmla="*/ 650 w 787"/>
                  <a:gd name="T19" fmla="*/ 125 h 987"/>
                  <a:gd name="T20" fmla="*/ 787 w 787"/>
                  <a:gd name="T21" fmla="*/ 151 h 987"/>
                  <a:gd name="T22" fmla="*/ 769 w 787"/>
                  <a:gd name="T23" fmla="*/ 421 h 987"/>
                  <a:gd name="T24" fmla="*/ 674 w 787"/>
                  <a:gd name="T25" fmla="*/ 710 h 987"/>
                  <a:gd name="T26" fmla="*/ 522 w 787"/>
                  <a:gd name="T27" fmla="*/ 905 h 987"/>
                  <a:gd name="T28" fmla="*/ 410 w 787"/>
                  <a:gd name="T29" fmla="*/ 978 h 987"/>
                  <a:gd name="T30" fmla="*/ 392 w 787"/>
                  <a:gd name="T31" fmla="*/ 65 h 987"/>
                  <a:gd name="T32" fmla="*/ 257 w 787"/>
                  <a:gd name="T33" fmla="*/ 135 h 987"/>
                  <a:gd name="T34" fmla="*/ 70 w 787"/>
                  <a:gd name="T35" fmla="*/ 196 h 987"/>
                  <a:gd name="T36" fmla="*/ 72 w 787"/>
                  <a:gd name="T37" fmla="*/ 391 h 987"/>
                  <a:gd name="T38" fmla="*/ 163 w 787"/>
                  <a:gd name="T39" fmla="*/ 682 h 987"/>
                  <a:gd name="T40" fmla="*/ 308 w 787"/>
                  <a:gd name="T41" fmla="*/ 868 h 987"/>
                  <a:gd name="T42" fmla="*/ 399 w 787"/>
                  <a:gd name="T43" fmla="*/ 931 h 987"/>
                  <a:gd name="T44" fmla="*/ 490 w 787"/>
                  <a:gd name="T45" fmla="*/ 869 h 987"/>
                  <a:gd name="T46" fmla="*/ 634 w 787"/>
                  <a:gd name="T47" fmla="*/ 685 h 987"/>
                  <a:gd name="T48" fmla="*/ 727 w 787"/>
                  <a:gd name="T49" fmla="*/ 394 h 987"/>
                  <a:gd name="T50" fmla="*/ 729 w 787"/>
                  <a:gd name="T51" fmla="*/ 196 h 987"/>
                  <a:gd name="T52" fmla="*/ 541 w 787"/>
                  <a:gd name="T53" fmla="*/ 135 h 987"/>
                  <a:gd name="T54" fmla="*/ 408 w 787"/>
                  <a:gd name="T55" fmla="*/ 65 h 987"/>
                  <a:gd name="T56" fmla="*/ 378 w 787"/>
                  <a:gd name="T57" fmla="*/ 882 h 987"/>
                  <a:gd name="T58" fmla="*/ 259 w 787"/>
                  <a:gd name="T59" fmla="*/ 773 h 987"/>
                  <a:gd name="T60" fmla="*/ 138 w 787"/>
                  <a:gd name="T61" fmla="*/ 543 h 987"/>
                  <a:gd name="T62" fmla="*/ 87 w 787"/>
                  <a:gd name="T63" fmla="*/ 224 h 987"/>
                  <a:gd name="T64" fmla="*/ 287 w 787"/>
                  <a:gd name="T65" fmla="*/ 156 h 987"/>
                  <a:gd name="T66" fmla="*/ 431 w 787"/>
                  <a:gd name="T67" fmla="*/ 114 h 987"/>
                  <a:gd name="T68" fmla="*/ 608 w 787"/>
                  <a:gd name="T69" fmla="*/ 195 h 987"/>
                  <a:gd name="T70" fmla="*/ 695 w 787"/>
                  <a:gd name="T71" fmla="*/ 394 h 987"/>
                  <a:gd name="T72" fmla="*/ 608 w 787"/>
                  <a:gd name="T73" fmla="*/ 671 h 987"/>
                  <a:gd name="T74" fmla="*/ 475 w 787"/>
                  <a:gd name="T75" fmla="*/ 841 h 987"/>
                  <a:gd name="T76" fmla="*/ 357 w 787"/>
                  <a:gd name="T77" fmla="*/ 175 h 987"/>
                  <a:gd name="T78" fmla="*/ 292 w 787"/>
                  <a:gd name="T79" fmla="*/ 209 h 987"/>
                  <a:gd name="T80" fmla="*/ 138 w 787"/>
                  <a:gd name="T81" fmla="*/ 260 h 987"/>
                  <a:gd name="T82" fmla="*/ 163 w 787"/>
                  <a:gd name="T83" fmla="*/ 482 h 987"/>
                  <a:gd name="T84" fmla="*/ 207 w 787"/>
                  <a:gd name="T85" fmla="*/ 610 h 987"/>
                  <a:gd name="T86" fmla="*/ 224 w 787"/>
                  <a:gd name="T87" fmla="*/ 647 h 987"/>
                  <a:gd name="T88" fmla="*/ 229 w 787"/>
                  <a:gd name="T89" fmla="*/ 636 h 987"/>
                  <a:gd name="T90" fmla="*/ 200 w 787"/>
                  <a:gd name="T91" fmla="*/ 521 h 987"/>
                  <a:gd name="T92" fmla="*/ 203 w 787"/>
                  <a:gd name="T93" fmla="*/ 344 h 987"/>
                  <a:gd name="T94" fmla="*/ 296 w 787"/>
                  <a:gd name="T95" fmla="*/ 235 h 987"/>
                  <a:gd name="T96" fmla="*/ 359 w 787"/>
                  <a:gd name="T97" fmla="*/ 186 h 987"/>
                  <a:gd name="T98" fmla="*/ 357 w 787"/>
                  <a:gd name="T99" fmla="*/ 175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7" h="987">
                    <a:moveTo>
                      <a:pt x="389" y="983"/>
                    </a:moveTo>
                    <a:lnTo>
                      <a:pt x="377" y="978"/>
                    </a:lnTo>
                    <a:lnTo>
                      <a:pt x="356" y="968"/>
                    </a:lnTo>
                    <a:lnTo>
                      <a:pt x="329" y="952"/>
                    </a:lnTo>
                    <a:lnTo>
                      <a:pt x="298" y="931"/>
                    </a:lnTo>
                    <a:lnTo>
                      <a:pt x="264" y="901"/>
                    </a:lnTo>
                    <a:lnTo>
                      <a:pt x="226" y="866"/>
                    </a:lnTo>
                    <a:lnTo>
                      <a:pt x="189" y="824"/>
                    </a:lnTo>
                    <a:lnTo>
                      <a:pt x="147" y="768"/>
                    </a:lnTo>
                    <a:lnTo>
                      <a:pt x="110" y="706"/>
                    </a:lnTo>
                    <a:lnTo>
                      <a:pt x="79" y="640"/>
                    </a:lnTo>
                    <a:lnTo>
                      <a:pt x="52" y="570"/>
                    </a:lnTo>
                    <a:lnTo>
                      <a:pt x="31" y="496"/>
                    </a:lnTo>
                    <a:lnTo>
                      <a:pt x="17" y="419"/>
                    </a:lnTo>
                    <a:lnTo>
                      <a:pt x="5" y="337"/>
                    </a:lnTo>
                    <a:lnTo>
                      <a:pt x="0" y="253"/>
                    </a:lnTo>
                    <a:lnTo>
                      <a:pt x="0" y="163"/>
                    </a:lnTo>
                    <a:lnTo>
                      <a:pt x="0" y="151"/>
                    </a:lnTo>
                    <a:lnTo>
                      <a:pt x="12" y="151"/>
                    </a:lnTo>
                    <a:lnTo>
                      <a:pt x="52" y="147"/>
                    </a:lnTo>
                    <a:lnTo>
                      <a:pt x="95" y="139"/>
                    </a:lnTo>
                    <a:lnTo>
                      <a:pt x="138" y="125"/>
                    </a:lnTo>
                    <a:lnTo>
                      <a:pt x="180" y="111"/>
                    </a:lnTo>
                    <a:lnTo>
                      <a:pt x="221" y="93"/>
                    </a:lnTo>
                    <a:lnTo>
                      <a:pt x="259" y="76"/>
                    </a:lnTo>
                    <a:lnTo>
                      <a:pt x="294" y="58"/>
                    </a:lnTo>
                    <a:lnTo>
                      <a:pt x="326" y="40"/>
                    </a:lnTo>
                    <a:lnTo>
                      <a:pt x="352" y="26"/>
                    </a:lnTo>
                    <a:lnTo>
                      <a:pt x="373" y="14"/>
                    </a:lnTo>
                    <a:lnTo>
                      <a:pt x="387" y="5"/>
                    </a:lnTo>
                    <a:lnTo>
                      <a:pt x="394" y="0"/>
                    </a:lnTo>
                    <a:lnTo>
                      <a:pt x="401" y="5"/>
                    </a:lnTo>
                    <a:lnTo>
                      <a:pt x="415" y="14"/>
                    </a:lnTo>
                    <a:lnTo>
                      <a:pt x="434" y="26"/>
                    </a:lnTo>
                    <a:lnTo>
                      <a:pt x="462" y="40"/>
                    </a:lnTo>
                    <a:lnTo>
                      <a:pt x="494" y="58"/>
                    </a:lnTo>
                    <a:lnTo>
                      <a:pt x="529" y="76"/>
                    </a:lnTo>
                    <a:lnTo>
                      <a:pt x="568" y="93"/>
                    </a:lnTo>
                    <a:lnTo>
                      <a:pt x="608" y="111"/>
                    </a:lnTo>
                    <a:lnTo>
                      <a:pt x="650" y="125"/>
                    </a:lnTo>
                    <a:lnTo>
                      <a:pt x="692" y="137"/>
                    </a:lnTo>
                    <a:lnTo>
                      <a:pt x="734" y="147"/>
                    </a:lnTo>
                    <a:lnTo>
                      <a:pt x="774" y="151"/>
                    </a:lnTo>
                    <a:lnTo>
                      <a:pt x="787" y="151"/>
                    </a:lnTo>
                    <a:lnTo>
                      <a:pt x="787" y="163"/>
                    </a:lnTo>
                    <a:lnTo>
                      <a:pt x="787" y="254"/>
                    </a:lnTo>
                    <a:lnTo>
                      <a:pt x="780" y="340"/>
                    </a:lnTo>
                    <a:lnTo>
                      <a:pt x="769" y="421"/>
                    </a:lnTo>
                    <a:lnTo>
                      <a:pt x="753" y="500"/>
                    </a:lnTo>
                    <a:lnTo>
                      <a:pt x="732" y="573"/>
                    </a:lnTo>
                    <a:lnTo>
                      <a:pt x="706" y="645"/>
                    </a:lnTo>
                    <a:lnTo>
                      <a:pt x="674" y="710"/>
                    </a:lnTo>
                    <a:lnTo>
                      <a:pt x="638" y="771"/>
                    </a:lnTo>
                    <a:lnTo>
                      <a:pt x="597" y="827"/>
                    </a:lnTo>
                    <a:lnTo>
                      <a:pt x="559" y="869"/>
                    </a:lnTo>
                    <a:lnTo>
                      <a:pt x="522" y="905"/>
                    </a:lnTo>
                    <a:lnTo>
                      <a:pt x="487" y="933"/>
                    </a:lnTo>
                    <a:lnTo>
                      <a:pt x="457" y="954"/>
                    </a:lnTo>
                    <a:lnTo>
                      <a:pt x="431" y="969"/>
                    </a:lnTo>
                    <a:lnTo>
                      <a:pt x="410" y="978"/>
                    </a:lnTo>
                    <a:lnTo>
                      <a:pt x="399" y="983"/>
                    </a:lnTo>
                    <a:lnTo>
                      <a:pt x="394" y="987"/>
                    </a:lnTo>
                    <a:lnTo>
                      <a:pt x="389" y="983"/>
                    </a:lnTo>
                    <a:close/>
                    <a:moveTo>
                      <a:pt x="392" y="65"/>
                    </a:moveTo>
                    <a:lnTo>
                      <a:pt x="368" y="79"/>
                    </a:lnTo>
                    <a:lnTo>
                      <a:pt x="336" y="97"/>
                    </a:lnTo>
                    <a:lnTo>
                      <a:pt x="299" y="114"/>
                    </a:lnTo>
                    <a:lnTo>
                      <a:pt x="257" y="135"/>
                    </a:lnTo>
                    <a:lnTo>
                      <a:pt x="214" y="154"/>
                    </a:lnTo>
                    <a:lnTo>
                      <a:pt x="166" y="172"/>
                    </a:lnTo>
                    <a:lnTo>
                      <a:pt x="117" y="186"/>
                    </a:lnTo>
                    <a:lnTo>
                      <a:pt x="70" y="196"/>
                    </a:lnTo>
                    <a:lnTo>
                      <a:pt x="58" y="200"/>
                    </a:lnTo>
                    <a:lnTo>
                      <a:pt x="58" y="212"/>
                    </a:lnTo>
                    <a:lnTo>
                      <a:pt x="61" y="303"/>
                    </a:lnTo>
                    <a:lnTo>
                      <a:pt x="72" y="391"/>
                    </a:lnTo>
                    <a:lnTo>
                      <a:pt x="87" y="475"/>
                    </a:lnTo>
                    <a:lnTo>
                      <a:pt x="109" y="552"/>
                    </a:lnTo>
                    <a:lnTo>
                      <a:pt x="133" y="619"/>
                    </a:lnTo>
                    <a:lnTo>
                      <a:pt x="163" y="682"/>
                    </a:lnTo>
                    <a:lnTo>
                      <a:pt x="198" y="740"/>
                    </a:lnTo>
                    <a:lnTo>
                      <a:pt x="236" y="792"/>
                    </a:lnTo>
                    <a:lnTo>
                      <a:pt x="273" y="834"/>
                    </a:lnTo>
                    <a:lnTo>
                      <a:pt x="308" y="868"/>
                    </a:lnTo>
                    <a:lnTo>
                      <a:pt x="342" y="894"/>
                    </a:lnTo>
                    <a:lnTo>
                      <a:pt x="370" y="913"/>
                    </a:lnTo>
                    <a:lnTo>
                      <a:pt x="392" y="927"/>
                    </a:lnTo>
                    <a:lnTo>
                      <a:pt x="399" y="931"/>
                    </a:lnTo>
                    <a:lnTo>
                      <a:pt x="406" y="927"/>
                    </a:lnTo>
                    <a:lnTo>
                      <a:pt x="429" y="913"/>
                    </a:lnTo>
                    <a:lnTo>
                      <a:pt x="457" y="894"/>
                    </a:lnTo>
                    <a:lnTo>
                      <a:pt x="490" y="869"/>
                    </a:lnTo>
                    <a:lnTo>
                      <a:pt x="526" y="836"/>
                    </a:lnTo>
                    <a:lnTo>
                      <a:pt x="562" y="796"/>
                    </a:lnTo>
                    <a:lnTo>
                      <a:pt x="601" y="743"/>
                    </a:lnTo>
                    <a:lnTo>
                      <a:pt x="634" y="685"/>
                    </a:lnTo>
                    <a:lnTo>
                      <a:pt x="664" y="624"/>
                    </a:lnTo>
                    <a:lnTo>
                      <a:pt x="688" y="556"/>
                    </a:lnTo>
                    <a:lnTo>
                      <a:pt x="711" y="479"/>
                    </a:lnTo>
                    <a:lnTo>
                      <a:pt x="727" y="394"/>
                    </a:lnTo>
                    <a:lnTo>
                      <a:pt x="738" y="305"/>
                    </a:lnTo>
                    <a:lnTo>
                      <a:pt x="741" y="212"/>
                    </a:lnTo>
                    <a:lnTo>
                      <a:pt x="741" y="198"/>
                    </a:lnTo>
                    <a:lnTo>
                      <a:pt x="729" y="196"/>
                    </a:lnTo>
                    <a:lnTo>
                      <a:pt x="681" y="186"/>
                    </a:lnTo>
                    <a:lnTo>
                      <a:pt x="634" y="170"/>
                    </a:lnTo>
                    <a:lnTo>
                      <a:pt x="587" y="153"/>
                    </a:lnTo>
                    <a:lnTo>
                      <a:pt x="541" y="135"/>
                    </a:lnTo>
                    <a:lnTo>
                      <a:pt x="499" y="114"/>
                    </a:lnTo>
                    <a:lnTo>
                      <a:pt x="462" y="97"/>
                    </a:lnTo>
                    <a:lnTo>
                      <a:pt x="433" y="79"/>
                    </a:lnTo>
                    <a:lnTo>
                      <a:pt x="408" y="65"/>
                    </a:lnTo>
                    <a:lnTo>
                      <a:pt x="399" y="60"/>
                    </a:lnTo>
                    <a:lnTo>
                      <a:pt x="392" y="65"/>
                    </a:lnTo>
                    <a:close/>
                    <a:moveTo>
                      <a:pt x="399" y="896"/>
                    </a:moveTo>
                    <a:lnTo>
                      <a:pt x="378" y="882"/>
                    </a:lnTo>
                    <a:lnTo>
                      <a:pt x="354" y="864"/>
                    </a:lnTo>
                    <a:lnTo>
                      <a:pt x="324" y="840"/>
                    </a:lnTo>
                    <a:lnTo>
                      <a:pt x="292" y="810"/>
                    </a:lnTo>
                    <a:lnTo>
                      <a:pt x="259" y="773"/>
                    </a:lnTo>
                    <a:lnTo>
                      <a:pt x="222" y="722"/>
                    </a:lnTo>
                    <a:lnTo>
                      <a:pt x="189" y="668"/>
                    </a:lnTo>
                    <a:lnTo>
                      <a:pt x="161" y="607"/>
                    </a:lnTo>
                    <a:lnTo>
                      <a:pt x="138" y="543"/>
                    </a:lnTo>
                    <a:lnTo>
                      <a:pt x="117" y="470"/>
                    </a:lnTo>
                    <a:lnTo>
                      <a:pt x="102" y="393"/>
                    </a:lnTo>
                    <a:lnTo>
                      <a:pt x="93" y="310"/>
                    </a:lnTo>
                    <a:lnTo>
                      <a:pt x="87" y="224"/>
                    </a:lnTo>
                    <a:lnTo>
                      <a:pt x="140" y="212"/>
                    </a:lnTo>
                    <a:lnTo>
                      <a:pt x="191" y="195"/>
                    </a:lnTo>
                    <a:lnTo>
                      <a:pt x="240" y="175"/>
                    </a:lnTo>
                    <a:lnTo>
                      <a:pt x="287" y="156"/>
                    </a:lnTo>
                    <a:lnTo>
                      <a:pt x="329" y="135"/>
                    </a:lnTo>
                    <a:lnTo>
                      <a:pt x="368" y="114"/>
                    </a:lnTo>
                    <a:lnTo>
                      <a:pt x="399" y="97"/>
                    </a:lnTo>
                    <a:lnTo>
                      <a:pt x="431" y="114"/>
                    </a:lnTo>
                    <a:lnTo>
                      <a:pt x="469" y="133"/>
                    </a:lnTo>
                    <a:lnTo>
                      <a:pt x="513" y="154"/>
                    </a:lnTo>
                    <a:lnTo>
                      <a:pt x="559" y="175"/>
                    </a:lnTo>
                    <a:lnTo>
                      <a:pt x="608" y="195"/>
                    </a:lnTo>
                    <a:lnTo>
                      <a:pt x="659" y="212"/>
                    </a:lnTo>
                    <a:lnTo>
                      <a:pt x="709" y="224"/>
                    </a:lnTo>
                    <a:lnTo>
                      <a:pt x="706" y="312"/>
                    </a:lnTo>
                    <a:lnTo>
                      <a:pt x="695" y="394"/>
                    </a:lnTo>
                    <a:lnTo>
                      <a:pt x="680" y="473"/>
                    </a:lnTo>
                    <a:lnTo>
                      <a:pt x="660" y="547"/>
                    </a:lnTo>
                    <a:lnTo>
                      <a:pt x="636" y="612"/>
                    </a:lnTo>
                    <a:lnTo>
                      <a:pt x="608" y="671"/>
                    </a:lnTo>
                    <a:lnTo>
                      <a:pt x="575" y="726"/>
                    </a:lnTo>
                    <a:lnTo>
                      <a:pt x="538" y="777"/>
                    </a:lnTo>
                    <a:lnTo>
                      <a:pt x="506" y="812"/>
                    </a:lnTo>
                    <a:lnTo>
                      <a:pt x="475" y="841"/>
                    </a:lnTo>
                    <a:lnTo>
                      <a:pt x="445" y="864"/>
                    </a:lnTo>
                    <a:lnTo>
                      <a:pt x="420" y="884"/>
                    </a:lnTo>
                    <a:lnTo>
                      <a:pt x="399" y="896"/>
                    </a:lnTo>
                    <a:close/>
                    <a:moveTo>
                      <a:pt x="357" y="175"/>
                    </a:moveTo>
                    <a:lnTo>
                      <a:pt x="352" y="179"/>
                    </a:lnTo>
                    <a:lnTo>
                      <a:pt x="342" y="184"/>
                    </a:lnTo>
                    <a:lnTo>
                      <a:pt x="329" y="189"/>
                    </a:lnTo>
                    <a:lnTo>
                      <a:pt x="292" y="209"/>
                    </a:lnTo>
                    <a:lnTo>
                      <a:pt x="247" y="228"/>
                    </a:lnTo>
                    <a:lnTo>
                      <a:pt x="198" y="246"/>
                    </a:lnTo>
                    <a:lnTo>
                      <a:pt x="144" y="258"/>
                    </a:lnTo>
                    <a:lnTo>
                      <a:pt x="138" y="260"/>
                    </a:lnTo>
                    <a:lnTo>
                      <a:pt x="138" y="265"/>
                    </a:lnTo>
                    <a:lnTo>
                      <a:pt x="142" y="340"/>
                    </a:lnTo>
                    <a:lnTo>
                      <a:pt x="151" y="414"/>
                    </a:lnTo>
                    <a:lnTo>
                      <a:pt x="163" y="482"/>
                    </a:lnTo>
                    <a:lnTo>
                      <a:pt x="180" y="547"/>
                    </a:lnTo>
                    <a:lnTo>
                      <a:pt x="189" y="568"/>
                    </a:lnTo>
                    <a:lnTo>
                      <a:pt x="198" y="589"/>
                    </a:lnTo>
                    <a:lnTo>
                      <a:pt x="207" y="610"/>
                    </a:lnTo>
                    <a:lnTo>
                      <a:pt x="214" y="628"/>
                    </a:lnTo>
                    <a:lnTo>
                      <a:pt x="219" y="640"/>
                    </a:lnTo>
                    <a:lnTo>
                      <a:pt x="222" y="645"/>
                    </a:lnTo>
                    <a:lnTo>
                      <a:pt x="224" y="647"/>
                    </a:lnTo>
                    <a:lnTo>
                      <a:pt x="226" y="647"/>
                    </a:lnTo>
                    <a:lnTo>
                      <a:pt x="228" y="643"/>
                    </a:lnTo>
                    <a:lnTo>
                      <a:pt x="229" y="640"/>
                    </a:lnTo>
                    <a:lnTo>
                      <a:pt x="229" y="636"/>
                    </a:lnTo>
                    <a:lnTo>
                      <a:pt x="231" y="633"/>
                    </a:lnTo>
                    <a:lnTo>
                      <a:pt x="229" y="631"/>
                    </a:lnTo>
                    <a:lnTo>
                      <a:pt x="212" y="577"/>
                    </a:lnTo>
                    <a:lnTo>
                      <a:pt x="200" y="521"/>
                    </a:lnTo>
                    <a:lnTo>
                      <a:pt x="193" y="468"/>
                    </a:lnTo>
                    <a:lnTo>
                      <a:pt x="193" y="421"/>
                    </a:lnTo>
                    <a:lnTo>
                      <a:pt x="196" y="377"/>
                    </a:lnTo>
                    <a:lnTo>
                      <a:pt x="203" y="344"/>
                    </a:lnTo>
                    <a:lnTo>
                      <a:pt x="214" y="319"/>
                    </a:lnTo>
                    <a:lnTo>
                      <a:pt x="235" y="291"/>
                    </a:lnTo>
                    <a:lnTo>
                      <a:pt x="263" y="261"/>
                    </a:lnTo>
                    <a:lnTo>
                      <a:pt x="296" y="235"/>
                    </a:lnTo>
                    <a:lnTo>
                      <a:pt x="329" y="210"/>
                    </a:lnTo>
                    <a:lnTo>
                      <a:pt x="359" y="189"/>
                    </a:lnTo>
                    <a:lnTo>
                      <a:pt x="359" y="189"/>
                    </a:lnTo>
                    <a:lnTo>
                      <a:pt x="359" y="186"/>
                    </a:lnTo>
                    <a:lnTo>
                      <a:pt x="359" y="182"/>
                    </a:lnTo>
                    <a:lnTo>
                      <a:pt x="359" y="179"/>
                    </a:lnTo>
                    <a:lnTo>
                      <a:pt x="359" y="177"/>
                    </a:lnTo>
                    <a:lnTo>
                      <a:pt x="357" y="175"/>
                    </a:lnTo>
                    <a:close/>
                  </a:path>
                </a:pathLst>
              </a:custGeom>
              <a:solidFill>
                <a:schemeClr val="bg1"/>
              </a:solidFill>
              <a:ln w="0">
                <a:noFill/>
                <a:prstDash val="solid"/>
                <a:round/>
                <a:headEnd/>
                <a:tailEnd/>
              </a:ln>
            </p:spPr>
            <p:txBody>
              <a:bodyPr vert="horz" wrap="square" lIns="86112" tIns="43056" rIns="86112" bIns="43056" numCol="1" anchor="t" anchorCtr="0" compatLnSpc="1">
                <a:prstTxWarp prst="textNoShape">
                  <a:avLst/>
                </a:prstTxWarp>
              </a:bodyPr>
              <a:lstStyle/>
              <a:p>
                <a:pPr defTabSz="861170"/>
                <a:endParaRPr lang="en-US" sz="1631" dirty="0">
                  <a:solidFill>
                    <a:srgbClr val="000000"/>
                  </a:solidFill>
                  <a:latin typeface="Calibri"/>
                </a:endParaRPr>
              </a:p>
            </p:txBody>
          </p:sp>
        </p:grpSp>
        <p:sp>
          <p:nvSpPr>
            <p:cNvPr id="12" name="Rectangle 3"/>
            <p:cNvSpPr txBox="1">
              <a:spLocks/>
            </p:cNvSpPr>
            <p:nvPr/>
          </p:nvSpPr>
          <p:spPr>
            <a:xfrm>
              <a:off x="4342597" y="3346817"/>
              <a:ext cx="4226349" cy="301393"/>
            </a:xfrm>
            <a:prstGeom prst="rect">
              <a:avLst/>
            </a:prstGeom>
            <a:solidFill>
              <a:schemeClr val="bg2">
                <a:lumMod val="75000"/>
              </a:schemeClr>
            </a:solidFill>
            <a:ln w="19050" cmpd="sng">
              <a:noFill/>
              <a:miter lim="800000"/>
              <a:headEnd/>
              <a:tailEnd/>
            </a:ln>
            <a:effectLst/>
          </p:spPr>
          <p:txBody>
            <a:bodyPr vert="horz" wrap="square" lIns="86971" tIns="43485" rIns="86971" bIns="43485" numCol="1" anchor="ctr" anchorCtr="0" compatLnSpc="1">
              <a:prstTxWarp prst="textNoShape">
                <a:avLst/>
              </a:prstTxWarp>
              <a:noAutofit/>
            </a:bodyPr>
            <a:lstStyle>
              <a:defPPr>
                <a:defRPr lang="en-US"/>
              </a:defPPr>
              <a:lvl1pPr lvl="0" indent="0" defTabSz="913526" fontAlgn="base">
                <a:spcBef>
                  <a:spcPct val="0"/>
                </a:spcBef>
                <a:spcAft>
                  <a:spcPct val="0"/>
                </a:spcAft>
                <a:buClr>
                  <a:srgbClr val="000000"/>
                </a:buClr>
                <a:defRPr sz="5000" b="1" baseline="0">
                  <a:solidFill>
                    <a:srgbClr val="000000"/>
                  </a:solidFill>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00" baseline="0"/>
              </a:lvl6pPr>
              <a:lvl7pPr marL="765029" indent="-132818" defTabSz="913526" fontAlgn="base">
                <a:spcBef>
                  <a:spcPct val="0"/>
                </a:spcBef>
                <a:spcAft>
                  <a:spcPct val="0"/>
                </a:spcAft>
                <a:buClr>
                  <a:schemeClr val="tx2"/>
                </a:buClr>
                <a:buSzPct val="89000"/>
                <a:buFont typeface="Arial" charset="0"/>
                <a:buChar char="-"/>
                <a:defRPr sz="1600" baseline="0"/>
              </a:lvl7pPr>
              <a:lvl8pPr marL="765029" indent="-132818" defTabSz="913526" fontAlgn="base">
                <a:spcBef>
                  <a:spcPct val="0"/>
                </a:spcBef>
                <a:spcAft>
                  <a:spcPct val="0"/>
                </a:spcAft>
                <a:buClr>
                  <a:schemeClr val="tx2"/>
                </a:buClr>
                <a:buSzPct val="89000"/>
                <a:buFont typeface="Arial" charset="0"/>
                <a:buChar char="-"/>
                <a:defRPr sz="1600" baseline="0"/>
              </a:lvl8pPr>
              <a:lvl9pPr marL="765029" indent="-132818" defTabSz="913526" fontAlgn="base">
                <a:spcBef>
                  <a:spcPct val="0"/>
                </a:spcBef>
                <a:spcAft>
                  <a:spcPct val="0"/>
                </a:spcAft>
                <a:buClr>
                  <a:schemeClr val="tx2"/>
                </a:buClr>
                <a:buSzPct val="89000"/>
                <a:buFont typeface="Arial" charset="0"/>
                <a:buChar char="-"/>
                <a:defRPr sz="1600" baseline="0"/>
              </a:lvl9pPr>
            </a:lstStyle>
            <a:p>
              <a:r>
                <a:rPr lang="en-US" sz="1631" dirty="0">
                  <a:latin typeface="Calibri"/>
                </a:rPr>
                <a:t>Additional Disciplines for ZED Defence</a:t>
              </a:r>
            </a:p>
          </p:txBody>
        </p:sp>
      </p:grpSp>
      <p:sp>
        <p:nvSpPr>
          <p:cNvPr id="61" name="Rectangle 60"/>
          <p:cNvSpPr/>
          <p:nvPr/>
        </p:nvSpPr>
        <p:spPr>
          <a:xfrm>
            <a:off x="163081" y="1321082"/>
            <a:ext cx="4571999" cy="3139321"/>
          </a:xfrm>
          <a:prstGeom prst="rect">
            <a:avLst/>
          </a:prstGeom>
        </p:spPr>
        <p:txBody>
          <a:bodyPr wrap="square">
            <a:spAutoFit/>
          </a:bodyPr>
          <a:lstStyle/>
          <a:p>
            <a:pPr algn="just">
              <a:spcAft>
                <a:spcPts val="0"/>
              </a:spcAft>
            </a:pPr>
            <a:r>
              <a:rPr lang="en-GB" dirty="0">
                <a:solidFill>
                  <a:srgbClr val="000000"/>
                </a:solidFill>
                <a:latin typeface="Calibri" panose="020F0502020204030204" pitchFamily="34" charset="0"/>
                <a:ea typeface="Calibri" panose="020F0502020204030204" pitchFamily="34" charset="0"/>
                <a:cs typeface="Helv"/>
              </a:rPr>
              <a:t>To cater the need of defence industries,</a:t>
            </a:r>
          </a:p>
          <a:p>
            <a:pPr algn="just">
              <a:spcAft>
                <a:spcPts val="0"/>
              </a:spcAft>
            </a:pPr>
            <a:endParaRPr lang="en-GB" dirty="0">
              <a:solidFill>
                <a:srgbClr val="000000"/>
              </a:solidFill>
              <a:latin typeface="Calibri" panose="020F0502020204030204" pitchFamily="34" charset="0"/>
              <a:ea typeface="Calibri" panose="020F0502020204030204" pitchFamily="34" charset="0"/>
              <a:cs typeface="Helv"/>
            </a:endParaRPr>
          </a:p>
          <a:p>
            <a:pPr marL="285750" indent="-285750" algn="just">
              <a:spcAft>
                <a:spcPts val="0"/>
              </a:spcAft>
              <a:buFont typeface="Wingdings" panose="05000000000000000000" pitchFamily="2" charset="2"/>
              <a:buChar char="à"/>
            </a:pPr>
            <a:r>
              <a:rPr lang="en-GB" dirty="0">
                <a:solidFill>
                  <a:srgbClr val="000000"/>
                </a:solidFill>
                <a:latin typeface="Calibri" panose="020F0502020204030204" pitchFamily="34" charset="0"/>
                <a:ea typeface="Calibri" panose="020F0502020204030204" pitchFamily="34" charset="0"/>
                <a:cs typeface="Helv"/>
              </a:rPr>
              <a:t>QCI has developed a holistic ZED defence Model.</a:t>
            </a:r>
          </a:p>
          <a:p>
            <a:pPr marL="285750" indent="-285750" algn="just">
              <a:spcAft>
                <a:spcPts val="0"/>
              </a:spcAft>
              <a:buFont typeface="Wingdings" panose="05000000000000000000" pitchFamily="2" charset="2"/>
              <a:buChar char="à"/>
            </a:pPr>
            <a:endParaRPr lang="en-GB" dirty="0">
              <a:solidFill>
                <a:srgbClr val="000000"/>
              </a:solidFill>
              <a:latin typeface="Calibri" panose="020F0502020204030204" pitchFamily="34" charset="0"/>
              <a:ea typeface="Calibri" panose="020F0502020204030204" pitchFamily="34" charset="0"/>
              <a:cs typeface="Helv"/>
            </a:endParaRPr>
          </a:p>
          <a:p>
            <a:pPr algn="just">
              <a:spcAft>
                <a:spcPts val="0"/>
              </a:spcAft>
            </a:pPr>
            <a:r>
              <a:rPr lang="en-GB" dirty="0">
                <a:solidFill>
                  <a:srgbClr val="000000"/>
                </a:solidFill>
                <a:latin typeface="Calibri" panose="020F0502020204030204" pitchFamily="34" charset="0"/>
                <a:ea typeface="Calibri" panose="020F0502020204030204" pitchFamily="34" charset="0"/>
                <a:cs typeface="Helv"/>
              </a:rPr>
              <a:t> </a:t>
            </a:r>
            <a:r>
              <a:rPr lang="en-GB" dirty="0">
                <a:solidFill>
                  <a:srgbClr val="000000"/>
                </a:solidFill>
                <a:latin typeface="Calibri" panose="020F0502020204030204" pitchFamily="34" charset="0"/>
                <a:ea typeface="Calibri" panose="020F0502020204030204" pitchFamily="34" charset="0"/>
                <a:cs typeface="Helv"/>
                <a:sym typeface="Wingdings" panose="05000000000000000000" pitchFamily="2" charset="2"/>
              </a:rPr>
              <a:t></a:t>
            </a:r>
            <a:r>
              <a:rPr lang="en-GB" dirty="0">
                <a:solidFill>
                  <a:srgbClr val="000000"/>
                </a:solidFill>
                <a:latin typeface="Calibri" panose="020F0502020204030204" pitchFamily="34" charset="0"/>
                <a:ea typeface="Calibri" panose="020F0502020204030204" pitchFamily="34" charset="0"/>
                <a:cs typeface="Helv"/>
              </a:rPr>
              <a:t>QCI has integrated another 25 parameters specifically designed to measure MSME performance in defence sector. </a:t>
            </a:r>
          </a:p>
          <a:p>
            <a:pPr algn="just">
              <a:spcAft>
                <a:spcPts val="0"/>
              </a:spcAft>
            </a:pPr>
            <a:endParaRPr lang="en-GB" dirty="0">
              <a:solidFill>
                <a:srgbClr val="000000"/>
              </a:solidFill>
              <a:latin typeface="Calibri" panose="020F0502020204030204" pitchFamily="34" charset="0"/>
              <a:ea typeface="Calibri" panose="020F0502020204030204" pitchFamily="34" charset="0"/>
              <a:cs typeface="Helv"/>
            </a:endParaRPr>
          </a:p>
          <a:p>
            <a:pPr marL="285750" indent="-285750" algn="just">
              <a:spcAft>
                <a:spcPts val="0"/>
              </a:spcAft>
              <a:buFont typeface="Wingdings" panose="05000000000000000000" pitchFamily="2" charset="2"/>
              <a:buChar char="à"/>
            </a:pPr>
            <a:r>
              <a:rPr lang="en-GB" dirty="0">
                <a:solidFill>
                  <a:srgbClr val="000000"/>
                </a:solidFill>
                <a:latin typeface="Calibri" panose="020F0502020204030204" pitchFamily="34" charset="0"/>
                <a:ea typeface="Calibri" panose="020F0502020204030204" pitchFamily="34" charset="0"/>
                <a:cs typeface="Helv"/>
              </a:rPr>
              <a:t>These 25 parameters will be additional to 30 parameters from the generic ZED model. </a:t>
            </a:r>
            <a:endParaRPr lang="en-IN" dirty="0">
              <a:latin typeface="Cambria" panose="02040503050406030204" pitchFamily="18" charset="0"/>
              <a:ea typeface="MS Mincho" panose="02020609040205080304" pitchFamily="49" charset="-128"/>
              <a:cs typeface="Mangal" panose="02040503050203030202" pitchFamily="18" charset="0"/>
            </a:endParaRPr>
          </a:p>
        </p:txBody>
      </p:sp>
    </p:spTree>
    <p:extLst>
      <p:ext uri="{BB962C8B-B14F-4D97-AF65-F5344CB8AC3E}">
        <p14:creationId xmlns:p14="http://schemas.microsoft.com/office/powerpoint/2010/main" val="266761001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1167457"/>
            <a:ext cx="3581400" cy="528935"/>
          </a:xfrm>
        </p:spPr>
        <p:txBody>
          <a:bodyPr>
            <a:normAutofit fontScale="90000"/>
          </a:bodyPr>
          <a:lstStyle/>
          <a:p>
            <a:r>
              <a:rPr lang="en-US" sz="3200" b="1" dirty="0"/>
              <a:t>ZED DISCIPLINES</a:t>
            </a:r>
          </a:p>
        </p:txBody>
      </p:sp>
      <p:sp>
        <p:nvSpPr>
          <p:cNvPr id="3" name="Slide Number Placeholder 2"/>
          <p:cNvSpPr>
            <a:spLocks noGrp="1"/>
          </p:cNvSpPr>
          <p:nvPr>
            <p:ph type="sldNum" sz="quarter" idx="12"/>
          </p:nvPr>
        </p:nvSpPr>
        <p:spPr/>
        <p:txBody>
          <a:bodyPr/>
          <a:lstStyle/>
          <a:p>
            <a:fld id="{043A75F5-7524-4418-94C4-DD4A9F878757}" type="slidenum">
              <a:rPr lang="en-US" smtClean="0"/>
              <a:t>9</a:t>
            </a:fld>
            <a:endParaRPr lang="en-US" dirty="0"/>
          </a:p>
        </p:txBody>
      </p:sp>
      <p:graphicFrame>
        <p:nvGraphicFramePr>
          <p:cNvPr id="9" name="Diagram 8"/>
          <p:cNvGraphicFramePr/>
          <p:nvPr>
            <p:extLst/>
          </p:nvPr>
        </p:nvGraphicFramePr>
        <p:xfrm>
          <a:off x="914400" y="1676400"/>
          <a:ext cx="7543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1219200" y="2057400"/>
            <a:ext cx="340158" cy="461665"/>
          </a:xfrm>
          <a:prstGeom prst="rect">
            <a:avLst/>
          </a:prstGeom>
          <a:noFill/>
        </p:spPr>
        <p:txBody>
          <a:bodyPr wrap="none" rtlCol="0">
            <a:spAutoFit/>
          </a:bodyPr>
          <a:lstStyle/>
          <a:p>
            <a:r>
              <a:rPr lang="en-US" sz="2400" b="1" dirty="0"/>
              <a:t>1</a:t>
            </a:r>
          </a:p>
        </p:txBody>
      </p:sp>
      <p:sp>
        <p:nvSpPr>
          <p:cNvPr id="11" name="TextBox 10"/>
          <p:cNvSpPr txBox="1"/>
          <p:nvPr/>
        </p:nvSpPr>
        <p:spPr>
          <a:xfrm>
            <a:off x="1641042" y="2967335"/>
            <a:ext cx="340158" cy="461665"/>
          </a:xfrm>
          <a:prstGeom prst="rect">
            <a:avLst/>
          </a:prstGeom>
          <a:noFill/>
        </p:spPr>
        <p:txBody>
          <a:bodyPr wrap="none" rtlCol="0">
            <a:spAutoFit/>
          </a:bodyPr>
          <a:lstStyle/>
          <a:p>
            <a:r>
              <a:rPr lang="en-US" sz="2400" b="1" dirty="0"/>
              <a:t>2</a:t>
            </a:r>
          </a:p>
        </p:txBody>
      </p:sp>
      <p:sp>
        <p:nvSpPr>
          <p:cNvPr id="13" name="TextBox 12"/>
          <p:cNvSpPr txBox="1"/>
          <p:nvPr/>
        </p:nvSpPr>
        <p:spPr>
          <a:xfrm>
            <a:off x="1793442" y="3881735"/>
            <a:ext cx="340158" cy="461665"/>
          </a:xfrm>
          <a:prstGeom prst="rect">
            <a:avLst/>
          </a:prstGeom>
          <a:noFill/>
        </p:spPr>
        <p:txBody>
          <a:bodyPr wrap="none" rtlCol="0">
            <a:spAutoFit/>
          </a:bodyPr>
          <a:lstStyle/>
          <a:p>
            <a:r>
              <a:rPr lang="en-US" sz="2400" b="1" dirty="0"/>
              <a:t>3</a:t>
            </a:r>
          </a:p>
        </p:txBody>
      </p:sp>
      <p:sp>
        <p:nvSpPr>
          <p:cNvPr id="14" name="TextBox 13"/>
          <p:cNvSpPr txBox="1"/>
          <p:nvPr/>
        </p:nvSpPr>
        <p:spPr>
          <a:xfrm>
            <a:off x="1641042" y="4724400"/>
            <a:ext cx="340158" cy="461665"/>
          </a:xfrm>
          <a:prstGeom prst="rect">
            <a:avLst/>
          </a:prstGeom>
          <a:noFill/>
        </p:spPr>
        <p:txBody>
          <a:bodyPr wrap="none" rtlCol="0">
            <a:spAutoFit/>
          </a:bodyPr>
          <a:lstStyle/>
          <a:p>
            <a:r>
              <a:rPr lang="en-US" sz="2400" b="1" dirty="0"/>
              <a:t>4</a:t>
            </a:r>
          </a:p>
        </p:txBody>
      </p:sp>
      <p:sp>
        <p:nvSpPr>
          <p:cNvPr id="15" name="TextBox 14"/>
          <p:cNvSpPr txBox="1"/>
          <p:nvPr/>
        </p:nvSpPr>
        <p:spPr>
          <a:xfrm>
            <a:off x="1219200" y="5634335"/>
            <a:ext cx="340158" cy="461665"/>
          </a:xfrm>
          <a:prstGeom prst="rect">
            <a:avLst/>
          </a:prstGeom>
          <a:noFill/>
        </p:spPr>
        <p:txBody>
          <a:bodyPr wrap="none" rtlCol="0">
            <a:spAutoFit/>
          </a:bodyPr>
          <a:lstStyle/>
          <a:p>
            <a:r>
              <a:rPr lang="en-US" sz="2400" b="1" dirty="0"/>
              <a:t>5</a:t>
            </a:r>
          </a:p>
        </p:txBody>
      </p:sp>
    </p:spTree>
    <p:extLst>
      <p:ext uri="{BB962C8B-B14F-4D97-AF65-F5344CB8AC3E}">
        <p14:creationId xmlns:p14="http://schemas.microsoft.com/office/powerpoint/2010/main" val="26137510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URVqd2WuDk.C.nGcUrX9G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HauZ6cDeOECDLEWZXrn5v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zFyPD_fbBEWg4xSysMioI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SingleBoat"/>
</p:tagLst>
</file>

<file path=ppt/tags/tag21.xml><?xml version="1.0" encoding="utf-8"?>
<p:tagLst xmlns:a="http://schemas.openxmlformats.org/drawingml/2006/main" xmlns:r="http://schemas.openxmlformats.org/officeDocument/2006/relationships" xmlns:p="http://schemas.openxmlformats.org/presentationml/2006/main">
  <p:tag name="NAME" val="SingleBoatShape"/>
</p:tagLst>
</file>

<file path=ppt/tags/tag22.xml><?xml version="1.0" encoding="utf-8"?>
<p:tagLst xmlns:a="http://schemas.openxmlformats.org/drawingml/2006/main" xmlns:r="http://schemas.openxmlformats.org/officeDocument/2006/relationships" xmlns:p="http://schemas.openxmlformats.org/presentationml/2006/main">
  <p:tag name="NAME" val="SingleBoatText"/>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NAME" val="SingleBoat"/>
</p:tagLst>
</file>

<file path=ppt/tags/tag25.xml><?xml version="1.0" encoding="utf-8"?>
<p:tagLst xmlns:a="http://schemas.openxmlformats.org/drawingml/2006/main" xmlns:r="http://schemas.openxmlformats.org/officeDocument/2006/relationships" xmlns:p="http://schemas.openxmlformats.org/presentationml/2006/main">
  <p:tag name="NAME" val="SingleBoatShape"/>
</p:tagLst>
</file>

<file path=ppt/tags/tag26.xml><?xml version="1.0" encoding="utf-8"?>
<p:tagLst xmlns:a="http://schemas.openxmlformats.org/drawingml/2006/main" xmlns:r="http://schemas.openxmlformats.org/officeDocument/2006/relationships" xmlns:p="http://schemas.openxmlformats.org/presentationml/2006/main">
  <p:tag name="NAME" val="SingleBoatText"/>
</p:tagLst>
</file>

<file path=ppt/tags/tag27.xml><?xml version="1.0" encoding="utf-8"?>
<p:tagLst xmlns:a="http://schemas.openxmlformats.org/drawingml/2006/main" xmlns:r="http://schemas.openxmlformats.org/officeDocument/2006/relationships" xmlns:p="http://schemas.openxmlformats.org/presentationml/2006/main">
  <p:tag name="NAME" val="Rectangle"/>
</p:tagLst>
</file>

<file path=ppt/tags/tag28.xml><?xml version="1.0" encoding="utf-8"?>
<p:tagLst xmlns:a="http://schemas.openxmlformats.org/drawingml/2006/main" xmlns:r="http://schemas.openxmlformats.org/officeDocument/2006/relationships" xmlns:p="http://schemas.openxmlformats.org/presentationml/2006/main">
  <p:tag name="NAME" val="Rectangle"/>
</p:tagLst>
</file>

<file path=ppt/tags/tag29.xml><?xml version="1.0" encoding="utf-8"?>
<p:tagLst xmlns:a="http://schemas.openxmlformats.org/drawingml/2006/main" xmlns:r="http://schemas.openxmlformats.org/officeDocument/2006/relationships" xmlns:p="http://schemas.openxmlformats.org/presentationml/2006/main">
  <p:tag name="NAME" val="Rectangl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NAME" val="Rectangl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URVqd2WuDk.C.nGcUrX9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auZ6cDeOECDLEWZXrn5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FyPD_fbBEWg4xSysMioI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2046</TotalTime>
  <Words>1776</Words>
  <Application>Microsoft Office PowerPoint</Application>
  <PresentationFormat>On-screen Show (4:3)</PresentationFormat>
  <Paragraphs>306</Paragraphs>
  <Slides>41</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4" baseType="lpstr">
      <vt:lpstr>Arial Unicode MS</vt:lpstr>
      <vt:lpstr>MS Mincho</vt:lpstr>
      <vt:lpstr>ＭＳ Ｐゴシック</vt:lpstr>
      <vt:lpstr>Arial</vt:lpstr>
      <vt:lpstr>Calibri</vt:lpstr>
      <vt:lpstr>Cambria</vt:lpstr>
      <vt:lpstr>Chalkduster</vt:lpstr>
      <vt:lpstr>Helv</vt:lpstr>
      <vt:lpstr>Mangal</vt:lpstr>
      <vt:lpstr>Times New Roman</vt:lpstr>
      <vt:lpstr>Wingdings</vt:lpstr>
      <vt:lpstr>Office Theme</vt:lpstr>
      <vt:lpstr>think-cell Slide</vt:lpstr>
      <vt:lpstr>PowerPoint Presentation</vt:lpstr>
      <vt:lpstr>PowerPoint Presentation</vt:lpstr>
      <vt:lpstr>Objectives of the programme </vt:lpstr>
      <vt:lpstr>Quality Council of India</vt:lpstr>
      <vt:lpstr>PowerPoint Presentation</vt:lpstr>
      <vt:lpstr>PowerPoint Presentation</vt:lpstr>
      <vt:lpstr>PowerPoint Presentation</vt:lpstr>
      <vt:lpstr>ZED Defence Model</vt:lpstr>
      <vt:lpstr>ZED DISCIPLINES</vt:lpstr>
      <vt:lpstr>PowerPoint Presentation</vt:lpstr>
      <vt:lpstr>Major Interventions covered in ZED Parameters</vt:lpstr>
      <vt:lpstr>ZED MATURITY LEVELS </vt:lpstr>
      <vt:lpstr>PowerPoint Presentation</vt:lpstr>
      <vt:lpstr>PowerPoint Presentation</vt:lpstr>
      <vt:lpstr>ON THE SPOT REGISTRATIONS  Subsidy scheme is open to only 22,222 MSMEs   Please register Now !</vt:lpstr>
      <vt:lpstr>www.zed.org.in</vt:lpstr>
      <vt:lpstr>www.zed.org.in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few basic facts (1/2)</vt:lpstr>
      <vt:lpstr>A few basic facts (2/2)</vt:lpstr>
      <vt:lpstr>GENESIS OF THE SCHEME</vt:lpstr>
      <vt:lpstr>The Scheme</vt:lpstr>
      <vt:lpstr>Scheme governance</vt:lpstr>
      <vt:lpstr>Methodology </vt:lpstr>
      <vt:lpstr>Benefits of ZED Scheme for MSMEs</vt:lpstr>
      <vt:lpstr>7 Step Process flow for ZED rating</vt:lpstr>
      <vt:lpstr>Financial Support to MSMEs by Government Micro: 80%, Small: 60%, Medium: 50%</vt:lpstr>
      <vt:lpstr>FINANCIAL ASSISTANCE - Conditions</vt:lpstr>
      <vt:lpstr>PowerPoint Presentation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catalyst8gb</dc:creator>
  <cp:lastModifiedBy>Hari Thapliyal</cp:lastModifiedBy>
  <cp:revision>96</cp:revision>
  <dcterms:created xsi:type="dcterms:W3CDTF">2017-06-26T10:22:13Z</dcterms:created>
  <dcterms:modified xsi:type="dcterms:W3CDTF">2017-10-28T10:35:18Z</dcterms:modified>
</cp:coreProperties>
</file>